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293" r:id="rId3"/>
    <p:sldId id="289" r:id="rId4"/>
    <p:sldId id="260" r:id="rId5"/>
    <p:sldId id="261" r:id="rId6"/>
    <p:sldId id="262" r:id="rId7"/>
    <p:sldId id="294" r:id="rId8"/>
    <p:sldId id="295" r:id="rId9"/>
    <p:sldId id="29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90" r:id="rId24"/>
    <p:sldId id="279" r:id="rId25"/>
    <p:sldId id="282" r:id="rId26"/>
    <p:sldId id="285" r:id="rId27"/>
    <p:sldId id="284" r:id="rId28"/>
    <p:sldId id="280" r:id="rId29"/>
    <p:sldId id="286" r:id="rId30"/>
    <p:sldId id="287" r:id="rId31"/>
    <p:sldId id="288"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5BCE52"/>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C51044-8E28-4F39-9191-5184B02B9FE9}"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67112-B551-46F6-9206-E1D4AF49C822}" type="slidenum">
              <a:rPr lang="fr-FR"/>
              <a:pPr/>
              <a:t>12</a:t>
            </a:fld>
            <a:endParaRPr lang="fr-F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90EE0-2E7B-4174-BAB2-D3B215EE876E}" type="slidenum">
              <a:rPr lang="fr-FR"/>
              <a:pPr/>
              <a:t>13</a:t>
            </a:fld>
            <a:endParaRPr lang="fr-F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41DC4-9CB5-4436-85A6-7A9CFD409561}" type="slidenum">
              <a:rPr lang="fr-FR"/>
              <a:pPr/>
              <a:t>14</a:t>
            </a:fld>
            <a:endParaRPr lang="fr-F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65322-074C-429C-A3DD-850189AE683D}" type="slidenum">
              <a:rPr lang="fr-FR"/>
              <a:pPr/>
              <a:t>15</a:t>
            </a:fld>
            <a:endParaRPr lang="fr-F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7B538-7CD0-45F1-8193-CE8598B5593E}" type="slidenum">
              <a:rPr lang="fr-FR"/>
              <a:pPr/>
              <a:t>16</a:t>
            </a:fld>
            <a:endParaRPr lang="fr-F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76DB5-C8D6-4518-823C-4615B2320036}" type="slidenum">
              <a:rPr lang="fr-FR"/>
              <a:pPr/>
              <a:t>17</a:t>
            </a:fld>
            <a:endParaRPr lang="fr-F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DAFEE-DDE0-4BED-B078-993AA7F5B079}" type="slidenum">
              <a:rPr lang="fr-FR"/>
              <a:pPr/>
              <a:t>18</a:t>
            </a:fld>
            <a:endParaRPr 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17E31-6BF8-443E-866D-6BB720EC8345}" type="slidenum">
              <a:rPr lang="fr-FR"/>
              <a:pPr/>
              <a:t>19</a:t>
            </a:fld>
            <a:endParaRPr 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5163A-1563-4FBE-9D59-00C515274E64}" type="slidenum">
              <a:rPr lang="fr-FR"/>
              <a:pPr/>
              <a:t>20</a:t>
            </a:fld>
            <a:endParaRPr lang="fr-F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186D4-8C12-4670-BD12-4F0D582AE13C}" type="slidenum">
              <a:rPr lang="fr-FR"/>
              <a:pPr/>
              <a:t>21</a:t>
            </a:fld>
            <a:endParaRPr lang="fr-F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5959D-CCFC-4703-B648-D7843ED3EC3A}" type="slidenum">
              <a:rPr lang="fr-FR"/>
              <a:pPr/>
              <a:t>4</a:t>
            </a:fld>
            <a:endParaRPr lang="fr-F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8A27A-F4C8-4ECA-A3D8-1280EEA0E5A0}" type="slidenum">
              <a:rPr lang="fr-FR"/>
              <a:pPr/>
              <a:t>22</a:t>
            </a:fld>
            <a:endParaRPr lang="fr-F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8A27A-F4C8-4ECA-A3D8-1280EEA0E5A0}" type="slidenum">
              <a:rPr lang="fr-FR"/>
              <a:pPr/>
              <a:t>23</a:t>
            </a:fld>
            <a:endParaRPr lang="fr-F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729EF-C515-4C4B-B97E-FC306340B1B3}" type="slidenum">
              <a:rPr lang="fr-FR"/>
              <a:pPr/>
              <a:t>24</a:t>
            </a:fld>
            <a:endParaRPr lang="fr-F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340CB-C6F2-4633-9252-6CE928B831A3}" type="slidenum">
              <a:rPr lang="fr-FR"/>
              <a:pPr/>
              <a:t>25</a:t>
            </a:fld>
            <a:endParaRPr lang="fr-F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98710-53ED-4C23-B020-48C62CDE272D}" type="slidenum">
              <a:rPr lang="fr-FR"/>
              <a:pPr/>
              <a:t>28</a:t>
            </a:fld>
            <a:endParaRPr lang="fr-F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52261-DCE3-447D-A0AC-2A4A5F5A8155}" type="slidenum">
              <a:rPr lang="fr-FR"/>
              <a:pPr/>
              <a:t>29</a:t>
            </a:fld>
            <a:endParaRPr lang="fr-F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52261-DCE3-447D-A0AC-2A4A5F5A8155}" type="slidenum">
              <a:rPr lang="fr-FR"/>
              <a:pPr/>
              <a:t>30</a:t>
            </a:fld>
            <a:endParaRPr lang="fr-F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52261-DCE3-447D-A0AC-2A4A5F5A8155}" type="slidenum">
              <a:rPr lang="fr-FR"/>
              <a:pPr/>
              <a:t>31</a:t>
            </a:fld>
            <a:endParaRPr lang="fr-F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FD163-C256-48CA-8FAD-AC91F7C1816F}" type="slidenum">
              <a:rPr lang="fr-FR"/>
              <a:pPr/>
              <a:t>5</a:t>
            </a:fld>
            <a:endParaRPr lang="fr-F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E8E9C-C870-4536-B9C5-5B5F4D67D7F4}" type="slidenum">
              <a:rPr lang="fr-FR"/>
              <a:pPr/>
              <a:t>6</a:t>
            </a:fld>
            <a:endParaRPr lang="fr-F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60EA416-0105-4D07-A057-DDABA949FC38}" type="slidenum">
              <a:rPr lang="fr-FR" smtClean="0"/>
              <a:pPr/>
              <a:t>7</a:t>
            </a:fld>
            <a:endParaRPr lang="fr-FR"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5C17168-8ADC-4F86-BC6B-F95E7F40953A}" type="slidenum">
              <a:rPr lang="fr-FR" smtClean="0"/>
              <a:pPr/>
              <a:t>8</a:t>
            </a:fld>
            <a:endParaRPr lang="fr-FR"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7E5CF-413A-4074-85EA-4AB804B60AC0}" type="slidenum">
              <a:rPr lang="fr-FR"/>
              <a:pPr/>
              <a:t>9</a:t>
            </a:fld>
            <a:endParaRPr lang="fr-F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2328C-88F2-468F-8E66-4711BAB96C8B}" type="slidenum">
              <a:rPr lang="fr-FR"/>
              <a:pPr/>
              <a:t>10</a:t>
            </a:fld>
            <a:endParaRPr lang="fr-F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E4435-0F0F-4529-863C-E1F44C927E6E}" type="slidenum">
              <a:rPr lang="fr-FR"/>
              <a:pPr/>
              <a:t>11</a:t>
            </a:fld>
            <a:endParaRPr lang="fr-F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7A0BCF9-28B4-418C-946F-306B93CC1B24}"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D95AD3F-7DC5-41F6-B99B-B242EFF2AED0}"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0D29157-8AB9-4711-81C2-D4999670F054}"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9729421-50E3-4687-BB66-4CCC64830D6E}"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D5FCA57-420F-4FE7-94D4-A2B65BE97779}"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865FE68-714F-48A7-BFC7-956674322350}"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1FB4942D-87D9-46DD-9C88-ADB279942B0B}"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C14A531F-466F-4583-9B6C-F8877D79B9B4}"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11C53832-5416-4280-8B5D-DD108DBCD56A}"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B9F8461-89E4-4A8D-9849-AB222832F115}"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47FA07D-9D25-420D-8F87-670ED416F28D}"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0C4A56-6724-4B23-AD68-79D185FD3089}"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logo_plp_estaimpuis"/>
          <p:cNvPicPr>
            <a:picLocks noChangeAspect="1" noChangeArrowheads="1"/>
          </p:cNvPicPr>
          <p:nvPr/>
        </p:nvPicPr>
        <p:blipFill>
          <a:blip r:embed="rId2"/>
          <a:srcRect/>
          <a:stretch>
            <a:fillRect/>
          </a:stretch>
        </p:blipFill>
        <p:spPr bwMode="auto">
          <a:xfrm>
            <a:off x="1476375" y="404813"/>
            <a:ext cx="6323013" cy="63230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8675"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28676" name="Rectangle 4"/>
          <p:cNvSpPr>
            <a:spLocks noGrp="1" noChangeArrowheads="1"/>
          </p:cNvSpPr>
          <p:nvPr>
            <p:ph type="title"/>
          </p:nvPr>
        </p:nvSpPr>
        <p:spPr>
          <a:xfrm>
            <a:off x="468313" y="620713"/>
            <a:ext cx="8229600" cy="1143000"/>
          </a:xfrm>
        </p:spPr>
        <p:txBody>
          <a:bodyPr/>
          <a:lstStyle/>
          <a:p>
            <a:r>
              <a:rPr lang="fr-BE" sz="3200"/>
              <a:t>Fonctionnement du PLP (1)</a:t>
            </a:r>
            <a:endParaRPr lang="fr-FR" sz="3200"/>
          </a:p>
        </p:txBody>
      </p:sp>
      <p:sp>
        <p:nvSpPr>
          <p:cNvPr id="28677" name="Rectangle 5"/>
          <p:cNvSpPr>
            <a:spLocks noGrp="1" noChangeArrowheads="1"/>
          </p:cNvSpPr>
          <p:nvPr>
            <p:ph type="body" idx="1"/>
          </p:nvPr>
        </p:nvSpPr>
        <p:spPr>
          <a:xfrm>
            <a:off x="539750" y="1773238"/>
            <a:ext cx="8229600" cy="4525962"/>
          </a:xfrm>
        </p:spPr>
        <p:txBody>
          <a:bodyPr/>
          <a:lstStyle/>
          <a:p>
            <a:pPr marL="609600" indent="-609600">
              <a:buFontTx/>
              <a:buNone/>
            </a:pPr>
            <a:r>
              <a:rPr lang="fr-BE" sz="2800" dirty="0"/>
              <a:t>	</a:t>
            </a:r>
            <a:r>
              <a:rPr lang="fr-BE" sz="2400" dirty="0"/>
              <a:t>Lorsqu’un citoyen membre du PLP constate dans son quartier une situation ou un comportement </a:t>
            </a:r>
            <a:r>
              <a:rPr lang="fr-BE" sz="2400" dirty="0" smtClean="0"/>
              <a:t>suspect, </a:t>
            </a:r>
            <a:r>
              <a:rPr lang="fr-BE" sz="2400" dirty="0"/>
              <a:t>il </a:t>
            </a:r>
            <a:r>
              <a:rPr lang="fr-BE" sz="2400" dirty="0" smtClean="0"/>
              <a:t>peut signaler </a:t>
            </a:r>
            <a:r>
              <a:rPr lang="fr-BE" sz="2400" dirty="0"/>
              <a:t>les </a:t>
            </a:r>
            <a:r>
              <a:rPr lang="fr-BE" sz="2400" dirty="0" smtClean="0"/>
              <a:t>faits de plusieurs manières </a:t>
            </a:r>
            <a:r>
              <a:rPr lang="fr-BE" sz="2400" dirty="0"/>
              <a:t>:</a:t>
            </a:r>
          </a:p>
          <a:p>
            <a:pPr marL="609600" indent="-609600">
              <a:buFontTx/>
              <a:buNone/>
            </a:pPr>
            <a:endParaRPr lang="fr-BE" sz="2400" dirty="0"/>
          </a:p>
          <a:p>
            <a:pPr marL="609600" indent="-609600">
              <a:buFontTx/>
              <a:buAutoNum type="arabicParenR"/>
            </a:pPr>
            <a:r>
              <a:rPr lang="fr-BE" sz="2000" dirty="0"/>
              <a:t>Au commissariat de police de proximité d’</a:t>
            </a:r>
            <a:r>
              <a:rPr lang="fr-BE" sz="2000" dirty="0" err="1"/>
              <a:t>Estaimpuis</a:t>
            </a:r>
            <a:r>
              <a:rPr lang="fr-BE" sz="2000" dirty="0"/>
              <a:t>, en semaine de 08h00 à 12h00 et de 13h30 à 17h00 au 056/48.13.90.</a:t>
            </a:r>
          </a:p>
          <a:p>
            <a:pPr marL="609600" indent="-609600">
              <a:buFontTx/>
              <a:buNone/>
            </a:pPr>
            <a:r>
              <a:rPr lang="fr-BE" sz="2000" dirty="0"/>
              <a:t>2) 	Au commissariat central de </a:t>
            </a:r>
            <a:r>
              <a:rPr lang="fr-BE" sz="2000" dirty="0" smtClean="0"/>
              <a:t>PECQ (Val de l’Escaut)</a:t>
            </a:r>
            <a:endParaRPr lang="fr-BE" sz="2000" dirty="0"/>
          </a:p>
          <a:p>
            <a:pPr marL="609600" indent="-609600">
              <a:buFontTx/>
              <a:buAutoNum type="arabicParenR" startAt="3"/>
            </a:pPr>
            <a:r>
              <a:rPr lang="fr-BE" sz="2000" dirty="0"/>
              <a:t>Au </a:t>
            </a:r>
            <a:r>
              <a:rPr lang="fr-BE" sz="2000" dirty="0" smtClean="0"/>
              <a:t>101 </a:t>
            </a:r>
            <a:endParaRPr lang="fr-BE" sz="2000" dirty="0"/>
          </a:p>
          <a:p>
            <a:pPr marL="609600" indent="-609600">
              <a:buFontTx/>
              <a:buAutoNum type="arabicParenR" startAt="3"/>
            </a:pPr>
            <a:r>
              <a:rPr lang="fr-BE" sz="2000" dirty="0" smtClean="0"/>
              <a:t>Par l’utilisation du système VALESMS</a:t>
            </a:r>
          </a:p>
          <a:p>
            <a:pPr marL="609600" indent="-609600">
              <a:buFontTx/>
              <a:buAutoNum type="arabicParenR" startAt="3"/>
            </a:pPr>
            <a:r>
              <a:rPr lang="fr-BE" sz="2000" dirty="0" smtClean="0"/>
              <a:t>A son coordinateur ou </a:t>
            </a:r>
            <a:r>
              <a:rPr lang="fr-BE" sz="2000" dirty="0" err="1" smtClean="0"/>
              <a:t>co</a:t>
            </a:r>
            <a:r>
              <a:rPr lang="fr-BE" sz="2000" dirty="0" smtClean="0"/>
              <a:t>-coordinateur</a:t>
            </a:r>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3072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30724" name="Rectangle 4"/>
          <p:cNvSpPr>
            <a:spLocks noGrp="1" noChangeArrowheads="1"/>
          </p:cNvSpPr>
          <p:nvPr>
            <p:ph type="title"/>
          </p:nvPr>
        </p:nvSpPr>
        <p:spPr>
          <a:xfrm>
            <a:off x="468313" y="620713"/>
            <a:ext cx="8229600" cy="1143000"/>
          </a:xfrm>
        </p:spPr>
        <p:txBody>
          <a:bodyPr/>
          <a:lstStyle/>
          <a:p>
            <a:r>
              <a:rPr lang="fr-BE" sz="3200"/>
              <a:t>Fonctionnement du PLP (2)</a:t>
            </a:r>
            <a:endParaRPr lang="fr-FR" sz="3200"/>
          </a:p>
        </p:txBody>
      </p:sp>
      <p:sp>
        <p:nvSpPr>
          <p:cNvPr id="30725" name="Rectangle 5"/>
          <p:cNvSpPr>
            <a:spLocks noGrp="1" noChangeArrowheads="1"/>
          </p:cNvSpPr>
          <p:nvPr>
            <p:ph type="body" idx="1"/>
          </p:nvPr>
        </p:nvSpPr>
        <p:spPr>
          <a:xfrm>
            <a:off x="468313" y="2060575"/>
            <a:ext cx="8229600" cy="4525963"/>
          </a:xfrm>
        </p:spPr>
        <p:txBody>
          <a:bodyPr/>
          <a:lstStyle/>
          <a:p>
            <a:pPr>
              <a:buFontTx/>
              <a:buNone/>
            </a:pPr>
            <a:r>
              <a:rPr lang="fr-BE" sz="2400" dirty="0"/>
              <a:t>	Suite au </a:t>
            </a:r>
            <a:r>
              <a:rPr lang="fr-BE" sz="2400" dirty="0" smtClean="0"/>
              <a:t>signalement d’un </a:t>
            </a:r>
            <a:r>
              <a:rPr lang="fr-BE" sz="2400" dirty="0" smtClean="0"/>
              <a:t>problème, </a:t>
            </a:r>
            <a:r>
              <a:rPr lang="fr-BE" sz="2400" dirty="0" smtClean="0"/>
              <a:t>l’information sera traitée, jaugée, vérifiée puis, éventuellement, diffusée à TOUS LES MEMBRES DU PLP ESTAIMPUIS</a:t>
            </a:r>
            <a:r>
              <a:rPr lang="fr-BE" sz="2400" dirty="0" smtClean="0"/>
              <a:t>.</a:t>
            </a:r>
          </a:p>
          <a:p>
            <a:pPr>
              <a:buFontTx/>
              <a:buNone/>
            </a:pPr>
            <a:endParaRPr lang="fr-BE" sz="2400" dirty="0" smtClean="0"/>
          </a:p>
          <a:p>
            <a:pPr>
              <a:buFontTx/>
              <a:buNone/>
            </a:pPr>
            <a:r>
              <a:rPr lang="fr-BE" sz="2400" dirty="0" smtClean="0"/>
              <a:t>     De ce fait, le terme « les voisins veillent » prendra tout son sens. Les citoyens du PLP joueront le rôle de relais et pourront, à leur tour, participer à l’ajout d’information.</a:t>
            </a:r>
            <a:endParaRPr lang="fr-BE" sz="2400" dirty="0"/>
          </a:p>
          <a:p>
            <a:pPr>
              <a:buFontTx/>
              <a:buNone/>
            </a:pPr>
            <a:r>
              <a:rPr lang="fr-BE" sz="2400" dirty="0"/>
              <a:t>	</a:t>
            </a:r>
            <a:r>
              <a:rPr lang="fr-BE" sz="2400" dirty="0" smtClean="0"/>
              <a:t>L’évolution de la situation présente pourra faire l’objet d’un feedback auprès des membres par l’envoi d’un </a:t>
            </a:r>
            <a:r>
              <a:rPr lang="fr-BE" sz="2400" dirty="0" err="1" smtClean="0"/>
              <a:t>sms</a:t>
            </a:r>
            <a:r>
              <a:rPr lang="fr-BE" sz="2400" dirty="0" smtClean="0"/>
              <a:t>.</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32771"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32772" name="Rectangle 4"/>
          <p:cNvSpPr>
            <a:spLocks noGrp="1" noChangeArrowheads="1"/>
          </p:cNvSpPr>
          <p:nvPr>
            <p:ph type="title"/>
          </p:nvPr>
        </p:nvSpPr>
        <p:spPr>
          <a:xfrm>
            <a:off x="468313" y="620713"/>
            <a:ext cx="8229600" cy="1143000"/>
          </a:xfrm>
        </p:spPr>
        <p:txBody>
          <a:bodyPr/>
          <a:lstStyle/>
          <a:p>
            <a:r>
              <a:rPr lang="fr-BE" sz="3200"/>
              <a:t>Fonctionnement du PLP (3)</a:t>
            </a:r>
            <a:endParaRPr lang="fr-FR" sz="3200"/>
          </a:p>
        </p:txBody>
      </p:sp>
      <p:sp>
        <p:nvSpPr>
          <p:cNvPr id="32773" name="Rectangle 5"/>
          <p:cNvSpPr>
            <a:spLocks noGrp="1" noChangeArrowheads="1"/>
          </p:cNvSpPr>
          <p:nvPr>
            <p:ph type="body" idx="1"/>
          </p:nvPr>
        </p:nvSpPr>
        <p:spPr>
          <a:xfrm>
            <a:off x="539750" y="1773238"/>
            <a:ext cx="8229600" cy="4525962"/>
          </a:xfrm>
        </p:spPr>
        <p:txBody>
          <a:bodyPr/>
          <a:lstStyle/>
          <a:p>
            <a:pPr>
              <a:buFontTx/>
              <a:buNone/>
            </a:pPr>
            <a:r>
              <a:rPr lang="fr-BE" sz="2400" i="1" dirty="0" smtClean="0"/>
              <a:t>Remarques :</a:t>
            </a:r>
          </a:p>
          <a:p>
            <a:pPr>
              <a:buFontTx/>
              <a:buNone/>
            </a:pPr>
            <a:endParaRPr lang="fr-BE" sz="2400" i="1" dirty="0" smtClean="0"/>
          </a:p>
          <a:p>
            <a:pPr eaLnBrk="1" hangingPunct="1"/>
            <a:r>
              <a:rPr lang="fr-BE" sz="2400" dirty="0" smtClean="0"/>
              <a:t>Il est important pour les membres du PLP de se présenter en tant que tels lors des éventuels signalement à la police (Pecq, 101). Cette précision sera notifiée sur les fiches d’intervention informatisées.</a:t>
            </a:r>
          </a:p>
          <a:p>
            <a:pPr eaLnBrk="1" hangingPunct="1"/>
            <a:endParaRPr lang="fr-BE" sz="2400" dirty="0" smtClean="0"/>
          </a:p>
          <a:p>
            <a:pPr eaLnBrk="1" hangingPunct="1"/>
            <a:r>
              <a:rPr lang="fr-BE" sz="2400" dirty="0" smtClean="0"/>
              <a:t>Lors du signalement, il est essentiel de fournir des informations les plus précises possibles : apparence, signes distinctifs, description du véhicule, numéro de plaque, lieu, nombre, …</a:t>
            </a:r>
            <a:endParaRPr lang="fr-FR" sz="2400" dirty="0" smtClean="0"/>
          </a:p>
          <a:p>
            <a:pPr>
              <a:buFontTx/>
              <a:buNone/>
            </a:pPr>
            <a:endParaRPr lang="fr-BE" sz="2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34819"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34820" name="Rectangle 4"/>
          <p:cNvSpPr>
            <a:spLocks noGrp="1" noChangeArrowheads="1"/>
          </p:cNvSpPr>
          <p:nvPr>
            <p:ph type="title"/>
          </p:nvPr>
        </p:nvSpPr>
        <p:spPr>
          <a:xfrm>
            <a:off x="468313" y="620713"/>
            <a:ext cx="8229600" cy="1143000"/>
          </a:xfrm>
        </p:spPr>
        <p:txBody>
          <a:bodyPr/>
          <a:lstStyle/>
          <a:p>
            <a:r>
              <a:rPr lang="fr-BE" sz="3600"/>
              <a:t>Aspect financier</a:t>
            </a:r>
            <a:endParaRPr lang="fr-FR" sz="3600"/>
          </a:p>
        </p:txBody>
      </p:sp>
      <p:sp>
        <p:nvSpPr>
          <p:cNvPr id="34821" name="Rectangle 5"/>
          <p:cNvSpPr>
            <a:spLocks noGrp="1" noChangeArrowheads="1"/>
          </p:cNvSpPr>
          <p:nvPr>
            <p:ph type="body" idx="1"/>
          </p:nvPr>
        </p:nvSpPr>
        <p:spPr>
          <a:xfrm>
            <a:off x="539750" y="1773238"/>
            <a:ext cx="8229600" cy="4525962"/>
          </a:xfrm>
        </p:spPr>
        <p:txBody>
          <a:bodyPr/>
          <a:lstStyle/>
          <a:p>
            <a:pPr>
              <a:buFontTx/>
              <a:buNone/>
            </a:pPr>
            <a:r>
              <a:rPr lang="fr-BE" sz="2400" dirty="0"/>
              <a:t>Le PLP engendre des frais :</a:t>
            </a:r>
          </a:p>
          <a:p>
            <a:pPr>
              <a:buFontTx/>
              <a:buNone/>
            </a:pPr>
            <a:endParaRPr lang="fr-BE" sz="2400" dirty="0"/>
          </a:p>
          <a:p>
            <a:pPr>
              <a:buFontTx/>
              <a:buChar char="-"/>
            </a:pPr>
            <a:r>
              <a:rPr lang="fr-BE" sz="2400" dirty="0"/>
              <a:t>Organisationnels : réunions, correspondances, autocollants, panneaux,…</a:t>
            </a:r>
          </a:p>
          <a:p>
            <a:pPr>
              <a:buFontTx/>
              <a:buNone/>
            </a:pPr>
            <a:endParaRPr lang="fr-BE" sz="2400" dirty="0"/>
          </a:p>
          <a:p>
            <a:pPr>
              <a:buFontTx/>
              <a:buChar char="-"/>
            </a:pPr>
            <a:r>
              <a:rPr lang="fr-BE" sz="2400" dirty="0"/>
              <a:t>De communication : envoi de SMS </a:t>
            </a:r>
          </a:p>
          <a:p>
            <a:pPr>
              <a:buFontTx/>
              <a:buChar char="-"/>
            </a:pPr>
            <a:endParaRPr lang="fr-BE" sz="2400" dirty="0"/>
          </a:p>
          <a:p>
            <a:pPr>
              <a:buFontTx/>
              <a:buNone/>
            </a:pPr>
            <a:r>
              <a:rPr lang="fr-BE" sz="2400" dirty="0"/>
              <a:t>=&gt; Ces frais sont </a:t>
            </a:r>
            <a:r>
              <a:rPr lang="fr-BE" sz="2400" u="sng" dirty="0"/>
              <a:t>entièrement</a:t>
            </a:r>
            <a:r>
              <a:rPr lang="fr-BE" sz="2400" dirty="0"/>
              <a:t> pris en charge par les autorités communales </a:t>
            </a:r>
            <a:r>
              <a:rPr lang="fr-BE" sz="2400" dirty="0" smtClean="0"/>
              <a:t>Policières. Il s’agit d’un service gratuit pour les citoyens membres.</a:t>
            </a:r>
            <a:endParaRPr lang="fr-FR" sz="2400" dirty="0"/>
          </a:p>
        </p:txBody>
      </p:sp>
      <p:pic>
        <p:nvPicPr>
          <p:cNvPr id="39938" name="Picture 2" descr="https://t1.ftcdn.net/jpg/00/27/19/72/160_F_27197282_LK7DooB2T7wzllUZy2B2uEPlD1J21uqD.jpg"/>
          <p:cNvPicPr>
            <a:picLocks noChangeAspect="1" noChangeArrowheads="1"/>
          </p:cNvPicPr>
          <p:nvPr/>
        </p:nvPicPr>
        <p:blipFill>
          <a:blip r:embed="rId5"/>
          <a:srcRect/>
          <a:stretch>
            <a:fillRect/>
          </a:stretch>
        </p:blipFill>
        <p:spPr bwMode="auto">
          <a:xfrm rot="1173967">
            <a:off x="7358082" y="3071810"/>
            <a:ext cx="1524000" cy="1524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out)">
                                      <p:cBhvr>
                                        <p:cTn id="7" dur="5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36867"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36868" name="Rectangle 4"/>
          <p:cNvSpPr>
            <a:spLocks noGrp="1" noChangeArrowheads="1"/>
          </p:cNvSpPr>
          <p:nvPr>
            <p:ph type="title"/>
          </p:nvPr>
        </p:nvSpPr>
        <p:spPr>
          <a:xfrm>
            <a:off x="468313" y="620713"/>
            <a:ext cx="8229600" cy="1143000"/>
          </a:xfrm>
        </p:spPr>
        <p:txBody>
          <a:bodyPr/>
          <a:lstStyle/>
          <a:p>
            <a:r>
              <a:rPr lang="fr-BE" sz="3200"/>
              <a:t>Moyens de communication </a:t>
            </a:r>
            <a:br>
              <a:rPr lang="fr-BE" sz="3200"/>
            </a:br>
            <a:r>
              <a:rPr lang="fr-BE" sz="3200"/>
              <a:t>et d’information (1)</a:t>
            </a:r>
            <a:endParaRPr lang="fr-FR" sz="3200"/>
          </a:p>
        </p:txBody>
      </p:sp>
      <p:sp>
        <p:nvSpPr>
          <p:cNvPr id="36870" name="Text Box 6"/>
          <p:cNvSpPr txBox="1">
            <a:spLocks noChangeArrowheads="1"/>
          </p:cNvSpPr>
          <p:nvPr/>
        </p:nvSpPr>
        <p:spPr bwMode="auto">
          <a:xfrm>
            <a:off x="1116013" y="5373688"/>
            <a:ext cx="7632700" cy="762000"/>
          </a:xfrm>
          <a:prstGeom prst="rect">
            <a:avLst/>
          </a:prstGeom>
          <a:noFill/>
          <a:ln w="9525">
            <a:noFill/>
            <a:miter lim="800000"/>
            <a:headEnd/>
            <a:tailEnd/>
          </a:ln>
          <a:effectLst/>
        </p:spPr>
        <p:txBody>
          <a:bodyPr>
            <a:spAutoFit/>
          </a:bodyPr>
          <a:lstStyle/>
          <a:p>
            <a:pPr>
              <a:spcBef>
                <a:spcPct val="50000"/>
              </a:spcBef>
            </a:pPr>
            <a:r>
              <a:rPr lang="fr-BE" sz="4400" dirty="0"/>
              <a:t>VALES-SMS  </a:t>
            </a:r>
            <a:r>
              <a:rPr lang="fr-BE" sz="4400" dirty="0" smtClean="0"/>
              <a:t>(</a:t>
            </a:r>
            <a:r>
              <a:rPr lang="fr-BE" sz="4400" dirty="0" smtClean="0"/>
              <a:t>PLP INFO</a:t>
            </a:r>
            <a:r>
              <a:rPr lang="fr-BE" sz="4400" dirty="0" smtClean="0"/>
              <a:t>)</a:t>
            </a:r>
            <a:endParaRPr lang="fr-FR" sz="4400" dirty="0"/>
          </a:p>
        </p:txBody>
      </p:sp>
      <p:pic>
        <p:nvPicPr>
          <p:cNvPr id="36871" name="Picture 7" descr="J_COMMES-au-central-des-transmissions-sur-les-remparts"/>
          <p:cNvPicPr>
            <a:picLocks noChangeAspect="1" noChangeArrowheads="1"/>
          </p:cNvPicPr>
          <p:nvPr/>
        </p:nvPicPr>
        <p:blipFill>
          <a:blip r:embed="rId5"/>
          <a:srcRect/>
          <a:stretch>
            <a:fillRect/>
          </a:stretch>
        </p:blipFill>
        <p:spPr bwMode="auto">
          <a:xfrm>
            <a:off x="2268538" y="1916113"/>
            <a:ext cx="4786312" cy="32146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38915"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38916" name="Rectangle 4"/>
          <p:cNvSpPr>
            <a:spLocks noGrp="1" noChangeArrowheads="1"/>
          </p:cNvSpPr>
          <p:nvPr>
            <p:ph type="title"/>
          </p:nvPr>
        </p:nvSpPr>
        <p:spPr>
          <a:xfrm>
            <a:off x="468313" y="620713"/>
            <a:ext cx="8229600" cy="1143000"/>
          </a:xfrm>
        </p:spPr>
        <p:txBody>
          <a:bodyPr/>
          <a:lstStyle/>
          <a:p>
            <a:r>
              <a:rPr lang="fr-BE" sz="3200"/>
              <a:t>Moyens de communication </a:t>
            </a:r>
            <a:br>
              <a:rPr lang="fr-BE" sz="3200"/>
            </a:br>
            <a:r>
              <a:rPr lang="fr-BE" sz="3200"/>
              <a:t>et d’information (2)</a:t>
            </a:r>
            <a:endParaRPr lang="fr-FR" sz="3200"/>
          </a:p>
        </p:txBody>
      </p:sp>
      <p:pic>
        <p:nvPicPr>
          <p:cNvPr id="38918" name="Picture 6" descr="mail"/>
          <p:cNvPicPr>
            <a:picLocks noChangeAspect="1" noChangeArrowheads="1"/>
          </p:cNvPicPr>
          <p:nvPr/>
        </p:nvPicPr>
        <p:blipFill>
          <a:blip r:embed="rId5" cstate="print"/>
          <a:srcRect/>
          <a:stretch>
            <a:fillRect/>
          </a:stretch>
        </p:blipFill>
        <p:spPr bwMode="auto">
          <a:xfrm>
            <a:off x="1547813" y="2133600"/>
            <a:ext cx="5783262" cy="3087688"/>
          </a:xfrm>
          <a:prstGeom prst="rect">
            <a:avLst/>
          </a:prstGeom>
          <a:noFill/>
        </p:spPr>
      </p:pic>
      <p:sp>
        <p:nvSpPr>
          <p:cNvPr id="38919" name="Text Box 7"/>
          <p:cNvSpPr txBox="1">
            <a:spLocks noChangeArrowheads="1"/>
          </p:cNvSpPr>
          <p:nvPr/>
        </p:nvSpPr>
        <p:spPr bwMode="auto">
          <a:xfrm>
            <a:off x="539750" y="5300663"/>
            <a:ext cx="7632700" cy="779462"/>
          </a:xfrm>
          <a:prstGeom prst="rect">
            <a:avLst/>
          </a:prstGeom>
          <a:noFill/>
          <a:ln w="9525">
            <a:noFill/>
            <a:miter lim="800000"/>
            <a:headEnd/>
            <a:tailEnd/>
          </a:ln>
          <a:effectLst/>
        </p:spPr>
        <p:txBody>
          <a:bodyPr>
            <a:spAutoFit/>
          </a:bodyPr>
          <a:lstStyle/>
          <a:p>
            <a:pPr>
              <a:spcBef>
                <a:spcPct val="50000"/>
              </a:spcBef>
            </a:pPr>
            <a:r>
              <a:rPr lang="fr-BE"/>
              <a:t>              Adresses Mails des Membres mais également du P.L.P.</a:t>
            </a:r>
          </a:p>
          <a:p>
            <a:pPr>
              <a:spcBef>
                <a:spcPct val="50000"/>
              </a:spcBef>
            </a:pPr>
            <a:r>
              <a:rPr lang="fr-BE"/>
              <a:t>                                      </a:t>
            </a:r>
            <a:r>
              <a:rPr lang="fr-BE" i="1">
                <a:solidFill>
                  <a:srgbClr val="3333CC"/>
                </a:solidFill>
              </a:rPr>
              <a:t>plp.estaimpuis@gmail.com</a:t>
            </a:r>
            <a:endParaRPr lang="fr-FR" i="1">
              <a:solidFill>
                <a:srgbClr val="3333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4096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40964" name="Rectangle 4"/>
          <p:cNvSpPr>
            <a:spLocks noGrp="1" noChangeArrowheads="1"/>
          </p:cNvSpPr>
          <p:nvPr>
            <p:ph type="title"/>
          </p:nvPr>
        </p:nvSpPr>
        <p:spPr>
          <a:xfrm>
            <a:off x="468313" y="620713"/>
            <a:ext cx="8229600" cy="1143000"/>
          </a:xfrm>
        </p:spPr>
        <p:txBody>
          <a:bodyPr/>
          <a:lstStyle/>
          <a:p>
            <a:r>
              <a:rPr lang="fr-BE" sz="3200"/>
              <a:t>Moyens de communication </a:t>
            </a:r>
            <a:br>
              <a:rPr lang="fr-BE" sz="3200"/>
            </a:br>
            <a:r>
              <a:rPr lang="fr-BE" sz="3200"/>
              <a:t>et d’information (3)</a:t>
            </a:r>
            <a:endParaRPr lang="fr-FR" sz="3200"/>
          </a:p>
        </p:txBody>
      </p:sp>
      <p:pic>
        <p:nvPicPr>
          <p:cNvPr id="40966" name="Picture 6" descr="facebook"/>
          <p:cNvPicPr>
            <a:picLocks noChangeAspect="1" noChangeArrowheads="1"/>
          </p:cNvPicPr>
          <p:nvPr/>
        </p:nvPicPr>
        <p:blipFill>
          <a:blip r:embed="rId5" cstate="print"/>
          <a:srcRect/>
          <a:stretch>
            <a:fillRect/>
          </a:stretch>
        </p:blipFill>
        <p:spPr bwMode="auto">
          <a:xfrm>
            <a:off x="2195513" y="1916113"/>
            <a:ext cx="4981575" cy="3797300"/>
          </a:xfrm>
          <a:prstGeom prst="rect">
            <a:avLst/>
          </a:prstGeom>
          <a:noFill/>
        </p:spPr>
      </p:pic>
      <p:sp>
        <p:nvSpPr>
          <p:cNvPr id="40967" name="Text Box 7"/>
          <p:cNvSpPr txBox="1">
            <a:spLocks noChangeArrowheads="1"/>
          </p:cNvSpPr>
          <p:nvPr/>
        </p:nvSpPr>
        <p:spPr bwMode="auto">
          <a:xfrm>
            <a:off x="468313" y="5734050"/>
            <a:ext cx="8424862" cy="366713"/>
          </a:xfrm>
          <a:prstGeom prst="rect">
            <a:avLst/>
          </a:prstGeom>
          <a:noFill/>
          <a:ln w="9525">
            <a:noFill/>
            <a:miter lim="800000"/>
            <a:headEnd/>
            <a:tailEnd/>
          </a:ln>
          <a:effectLst/>
        </p:spPr>
        <p:txBody>
          <a:bodyPr>
            <a:spAutoFit/>
          </a:bodyPr>
          <a:lstStyle/>
          <a:p>
            <a:pPr>
              <a:spcBef>
                <a:spcPct val="50000"/>
              </a:spcBef>
            </a:pPr>
            <a:r>
              <a:rPr lang="fr-BE" dirty="0"/>
              <a:t>                      Le </a:t>
            </a:r>
            <a:r>
              <a:rPr lang="fr-BE" dirty="0" err="1"/>
              <a:t>Facebook</a:t>
            </a:r>
            <a:r>
              <a:rPr lang="fr-BE" dirty="0"/>
              <a:t> du PLP </a:t>
            </a:r>
            <a:r>
              <a:rPr lang="fr-BE" dirty="0">
                <a:solidFill>
                  <a:srgbClr val="3333CC"/>
                </a:solidFill>
              </a:rPr>
              <a:t>(PLP </a:t>
            </a:r>
            <a:r>
              <a:rPr lang="fr-BE" dirty="0" err="1">
                <a:solidFill>
                  <a:srgbClr val="3333CC"/>
                </a:solidFill>
              </a:rPr>
              <a:t>Estaimpuis</a:t>
            </a:r>
            <a:r>
              <a:rPr lang="fr-BE" dirty="0">
                <a:solidFill>
                  <a:srgbClr val="3333CC"/>
                </a:solidFill>
              </a:rPr>
              <a:t> Centre-</a:t>
            </a:r>
            <a:r>
              <a:rPr lang="fr-BE" dirty="0" err="1">
                <a:solidFill>
                  <a:srgbClr val="3333CC"/>
                </a:solidFill>
              </a:rPr>
              <a:t>Saclet</a:t>
            </a:r>
            <a:r>
              <a:rPr lang="fr-BE" dirty="0">
                <a:solidFill>
                  <a:srgbClr val="3333CC"/>
                </a:solidFill>
              </a:rPr>
              <a:t>)</a:t>
            </a:r>
            <a:endParaRPr lang="fr-FR" dirty="0">
              <a:solidFill>
                <a:srgbClr val="3333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43011"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43012" name="Rectangle 4"/>
          <p:cNvSpPr>
            <a:spLocks noGrp="1" noChangeArrowheads="1"/>
          </p:cNvSpPr>
          <p:nvPr>
            <p:ph type="title"/>
          </p:nvPr>
        </p:nvSpPr>
        <p:spPr>
          <a:xfrm>
            <a:off x="468313" y="620713"/>
            <a:ext cx="8229600" cy="1143000"/>
          </a:xfrm>
        </p:spPr>
        <p:txBody>
          <a:bodyPr/>
          <a:lstStyle/>
          <a:p>
            <a:r>
              <a:rPr lang="fr-BE" sz="3200"/>
              <a:t>Moyens de communication </a:t>
            </a:r>
            <a:br>
              <a:rPr lang="fr-BE" sz="3200"/>
            </a:br>
            <a:r>
              <a:rPr lang="fr-BE" sz="3200"/>
              <a:t>et d’information (4)</a:t>
            </a:r>
            <a:endParaRPr lang="fr-FR" sz="3200"/>
          </a:p>
        </p:txBody>
      </p:sp>
      <p:sp>
        <p:nvSpPr>
          <p:cNvPr id="43013" name="Rectangle 5"/>
          <p:cNvSpPr>
            <a:spLocks noGrp="1" noChangeArrowheads="1"/>
          </p:cNvSpPr>
          <p:nvPr>
            <p:ph type="body" idx="1"/>
          </p:nvPr>
        </p:nvSpPr>
        <p:spPr>
          <a:xfrm>
            <a:off x="539750" y="5445125"/>
            <a:ext cx="8229600" cy="1152525"/>
          </a:xfrm>
        </p:spPr>
        <p:txBody>
          <a:bodyPr/>
          <a:lstStyle/>
          <a:p>
            <a:pPr algn="ctr">
              <a:buFontTx/>
              <a:buNone/>
            </a:pPr>
            <a:r>
              <a:rPr lang="fr-BE" sz="2400"/>
              <a:t>Le blog de Eddy VERCLEVEN. La gazette virtuelle d’Estaimpuis et de ses environs.</a:t>
            </a:r>
          </a:p>
          <a:p>
            <a:pPr algn="ctr">
              <a:buFontTx/>
              <a:buNone/>
            </a:pPr>
            <a:r>
              <a:rPr lang="fr-FR" sz="1800" i="1">
                <a:solidFill>
                  <a:srgbClr val="3333CC"/>
                </a:solidFill>
              </a:rPr>
              <a:t>http://estaimpuis.blogs.sudinfo.be</a:t>
            </a:r>
          </a:p>
        </p:txBody>
      </p:sp>
      <p:pic>
        <p:nvPicPr>
          <p:cNvPr id="43014" name="Picture 6" descr="blog"/>
          <p:cNvPicPr>
            <a:picLocks noChangeAspect="1" noChangeArrowheads="1"/>
          </p:cNvPicPr>
          <p:nvPr/>
        </p:nvPicPr>
        <p:blipFill>
          <a:blip r:embed="rId5" cstate="print"/>
          <a:srcRect/>
          <a:stretch>
            <a:fillRect/>
          </a:stretch>
        </p:blipFill>
        <p:spPr bwMode="auto">
          <a:xfrm>
            <a:off x="2339975" y="1844675"/>
            <a:ext cx="4792663" cy="34226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45059"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45060" name="Rectangle 4"/>
          <p:cNvSpPr>
            <a:spLocks noGrp="1" noChangeArrowheads="1"/>
          </p:cNvSpPr>
          <p:nvPr>
            <p:ph type="title"/>
          </p:nvPr>
        </p:nvSpPr>
        <p:spPr>
          <a:xfrm>
            <a:off x="468313" y="620713"/>
            <a:ext cx="8229600" cy="1143000"/>
          </a:xfrm>
        </p:spPr>
        <p:txBody>
          <a:bodyPr/>
          <a:lstStyle/>
          <a:p>
            <a:r>
              <a:rPr lang="fr-BE" sz="3200"/>
              <a:t>VALESMS - Vols</a:t>
            </a:r>
            <a:endParaRPr lang="fr-FR" sz="3200"/>
          </a:p>
        </p:txBody>
      </p:sp>
      <p:pic>
        <p:nvPicPr>
          <p:cNvPr id="45062" name="Picture 6" descr="vol_bigophones"/>
          <p:cNvPicPr>
            <a:picLocks noChangeAspect="1" noChangeArrowheads="1"/>
          </p:cNvPicPr>
          <p:nvPr/>
        </p:nvPicPr>
        <p:blipFill>
          <a:blip r:embed="rId5"/>
          <a:srcRect/>
          <a:stretch>
            <a:fillRect/>
          </a:stretch>
        </p:blipFill>
        <p:spPr bwMode="auto">
          <a:xfrm>
            <a:off x="684213" y="1916113"/>
            <a:ext cx="3703637" cy="2759075"/>
          </a:xfrm>
          <a:prstGeom prst="rect">
            <a:avLst/>
          </a:prstGeom>
          <a:noFill/>
        </p:spPr>
      </p:pic>
      <p:pic>
        <p:nvPicPr>
          <p:cNvPr id="29697" name="Picture 1" descr="C:\Users\Georges\Documents\police\PLP\capture_sms_plp\Screenshot_2015-09-29-15-02-03.png"/>
          <p:cNvPicPr>
            <a:picLocks noChangeAspect="1" noChangeArrowheads="1"/>
          </p:cNvPicPr>
          <p:nvPr/>
        </p:nvPicPr>
        <p:blipFill>
          <a:blip r:embed="rId6"/>
          <a:srcRect t="10136" b="52698"/>
          <a:stretch>
            <a:fillRect/>
          </a:stretch>
        </p:blipFill>
        <p:spPr bwMode="auto">
          <a:xfrm>
            <a:off x="4855824" y="3143248"/>
            <a:ext cx="3784240" cy="25003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47107"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47108" name="Rectangle 4"/>
          <p:cNvSpPr>
            <a:spLocks noGrp="1" noChangeArrowheads="1"/>
          </p:cNvSpPr>
          <p:nvPr>
            <p:ph type="title"/>
          </p:nvPr>
        </p:nvSpPr>
        <p:spPr>
          <a:xfrm>
            <a:off x="468313" y="620713"/>
            <a:ext cx="8229600" cy="1143000"/>
          </a:xfrm>
        </p:spPr>
        <p:txBody>
          <a:bodyPr/>
          <a:lstStyle/>
          <a:p>
            <a:r>
              <a:rPr lang="fr-BE" sz="3200"/>
              <a:t>VALESMS - Evènements</a:t>
            </a:r>
            <a:endParaRPr lang="fr-FR" sz="3200"/>
          </a:p>
        </p:txBody>
      </p:sp>
      <p:pic>
        <p:nvPicPr>
          <p:cNvPr id="27649" name="Picture 1" descr="C:\Users\Georges\Documents\police\PLP\capture_sms_plp\Screenshot_2015-09-29-14-51-12.png"/>
          <p:cNvPicPr>
            <a:picLocks noChangeAspect="1" noChangeArrowheads="1"/>
          </p:cNvPicPr>
          <p:nvPr/>
        </p:nvPicPr>
        <p:blipFill>
          <a:blip r:embed="rId5"/>
          <a:srcRect/>
          <a:stretch>
            <a:fillRect/>
          </a:stretch>
        </p:blipFill>
        <p:spPr bwMode="auto">
          <a:xfrm>
            <a:off x="1714480" y="1857364"/>
            <a:ext cx="2652122" cy="4714884"/>
          </a:xfrm>
          <a:prstGeom prst="rect">
            <a:avLst/>
          </a:prstGeom>
          <a:noFill/>
        </p:spPr>
      </p:pic>
      <p:pic>
        <p:nvPicPr>
          <p:cNvPr id="27650" name="Picture 2" descr="C:\Users\Georges\Documents\police\PLP\capture_sms_plp\Screenshot_2015-09-29-14-51-39.png"/>
          <p:cNvPicPr>
            <a:picLocks noChangeAspect="1" noChangeArrowheads="1"/>
          </p:cNvPicPr>
          <p:nvPr/>
        </p:nvPicPr>
        <p:blipFill>
          <a:blip r:embed="rId6"/>
          <a:srcRect/>
          <a:stretch>
            <a:fillRect/>
          </a:stretch>
        </p:blipFill>
        <p:spPr bwMode="auto">
          <a:xfrm>
            <a:off x="5000628" y="1857364"/>
            <a:ext cx="2692302" cy="478631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4213" y="620713"/>
            <a:ext cx="7772400" cy="1470025"/>
          </a:xfrm>
        </p:spPr>
        <p:txBody>
          <a:bodyPr/>
          <a:lstStyle/>
          <a:p>
            <a:pPr eaLnBrk="1" hangingPunct="1"/>
            <a:r>
              <a:rPr lang="fr-BE" sz="4000" dirty="0" smtClean="0"/>
              <a:t>Partenariat Local de Prévention 	      </a:t>
            </a:r>
            <a:r>
              <a:rPr lang="fr-BE" sz="4000" dirty="0" smtClean="0"/>
              <a:t>ESTAIMPUIS VILLAGE</a:t>
            </a:r>
            <a:endParaRPr lang="fr-FR" sz="4000" dirty="0" smtClean="0"/>
          </a:p>
        </p:txBody>
      </p:sp>
      <p:pic>
        <p:nvPicPr>
          <p:cNvPr id="16387" name="Picture 4" descr="Nouvelle image"/>
          <p:cNvPicPr preferRelativeResize="0">
            <a:picLocks noChangeArrowheads="1"/>
          </p:cNvPicPr>
          <p:nvPr/>
        </p:nvPicPr>
        <p:blipFill>
          <a:blip r:embed="rId3" cstate="print"/>
          <a:srcRect/>
          <a:stretch>
            <a:fillRect/>
          </a:stretch>
        </p:blipFill>
        <p:spPr bwMode="auto">
          <a:xfrm>
            <a:off x="285720" y="2214554"/>
            <a:ext cx="1990725" cy="1990725"/>
          </a:xfrm>
          <a:prstGeom prst="rect">
            <a:avLst/>
          </a:prstGeom>
          <a:noFill/>
          <a:ln w="9525">
            <a:noFill/>
            <a:miter lim="800000"/>
            <a:headEnd/>
            <a:tailEnd/>
          </a:ln>
        </p:spPr>
      </p:pic>
      <p:pic>
        <p:nvPicPr>
          <p:cNvPr id="16388" name="Picture 5" descr="logo plp"/>
          <p:cNvPicPr>
            <a:picLocks noChangeAspect="1" noChangeArrowheads="1"/>
          </p:cNvPicPr>
          <p:nvPr/>
        </p:nvPicPr>
        <p:blipFill>
          <a:blip r:embed="rId4" cstate="print"/>
          <a:srcRect/>
          <a:stretch>
            <a:fillRect/>
          </a:stretch>
        </p:blipFill>
        <p:spPr bwMode="auto">
          <a:xfrm>
            <a:off x="6786578" y="2143116"/>
            <a:ext cx="1990725" cy="1990725"/>
          </a:xfrm>
          <a:prstGeom prst="rect">
            <a:avLst/>
          </a:prstGeom>
          <a:noFill/>
          <a:ln w="9525">
            <a:noFill/>
            <a:miter lim="800000"/>
            <a:headEnd/>
            <a:tailEnd/>
          </a:ln>
        </p:spPr>
      </p:pic>
      <p:sp>
        <p:nvSpPr>
          <p:cNvPr id="6" name="Horizontal Scroll 5"/>
          <p:cNvSpPr/>
          <p:nvPr/>
        </p:nvSpPr>
        <p:spPr>
          <a:xfrm>
            <a:off x="2214546" y="4357694"/>
            <a:ext cx="4357718" cy="207170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extBox 6"/>
          <p:cNvSpPr txBox="1"/>
          <p:nvPr/>
        </p:nvSpPr>
        <p:spPr>
          <a:xfrm>
            <a:off x="1928794" y="4572008"/>
            <a:ext cx="5357850" cy="1446550"/>
          </a:xfrm>
          <a:prstGeom prst="rect">
            <a:avLst/>
          </a:prstGeom>
          <a:noFill/>
        </p:spPr>
        <p:txBody>
          <a:bodyPr wrap="square" rtlCol="0">
            <a:spAutoFit/>
          </a:bodyPr>
          <a:lstStyle/>
          <a:p>
            <a:pPr eaLnBrk="1" hangingPunct="1"/>
            <a:r>
              <a:rPr lang="fr-BE" sz="4400" dirty="0" smtClean="0">
                <a:latin typeface="Cooper Black" pitchFamily="18" charset="0"/>
              </a:rPr>
              <a:t>       Les </a:t>
            </a:r>
            <a:r>
              <a:rPr lang="fr-BE" sz="4400" dirty="0" smtClean="0">
                <a:latin typeface="Cooper Black" pitchFamily="18" charset="0"/>
              </a:rPr>
              <a:t>voisins </a:t>
            </a:r>
            <a:r>
              <a:rPr lang="fr-BE" sz="4400" dirty="0" smtClean="0">
                <a:latin typeface="Cooper Black" pitchFamily="18" charset="0"/>
              </a:rPr>
              <a:t>     </a:t>
            </a:r>
          </a:p>
          <a:p>
            <a:pPr eaLnBrk="1" hangingPunct="1"/>
            <a:r>
              <a:rPr lang="fr-BE" sz="4400" dirty="0" smtClean="0">
                <a:latin typeface="Cooper Black" pitchFamily="18" charset="0"/>
              </a:rPr>
              <a:t> </a:t>
            </a:r>
            <a:r>
              <a:rPr lang="fr-BE" sz="4400" dirty="0" smtClean="0">
                <a:latin typeface="Cooper Black" pitchFamily="18" charset="0"/>
              </a:rPr>
              <a:t>        veillent </a:t>
            </a:r>
            <a:r>
              <a:rPr lang="fr-BE" sz="4400" dirty="0" smtClean="0">
                <a:latin typeface="Cooper Black" pitchFamily="18" charset="0"/>
              </a:rPr>
              <a:t>!</a:t>
            </a:r>
            <a:endParaRPr lang="fr-FR" sz="4400" dirty="0" smtClean="0">
              <a:latin typeface="Cooper Blac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49155"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49156" name="Rectangle 4"/>
          <p:cNvSpPr>
            <a:spLocks noGrp="1" noChangeArrowheads="1"/>
          </p:cNvSpPr>
          <p:nvPr>
            <p:ph type="title"/>
          </p:nvPr>
        </p:nvSpPr>
        <p:spPr>
          <a:xfrm>
            <a:off x="468313" y="620713"/>
            <a:ext cx="8229600" cy="1143000"/>
          </a:xfrm>
        </p:spPr>
        <p:txBody>
          <a:bodyPr/>
          <a:lstStyle/>
          <a:p>
            <a:r>
              <a:rPr lang="fr-BE" sz="3200"/>
              <a:t>VALESMS - Prévention</a:t>
            </a:r>
            <a:endParaRPr lang="fr-FR" sz="3200"/>
          </a:p>
        </p:txBody>
      </p:sp>
      <p:pic>
        <p:nvPicPr>
          <p:cNvPr id="49158" name="Picture 6" descr="radar_070115"/>
          <p:cNvPicPr>
            <a:picLocks noChangeAspect="1" noChangeArrowheads="1"/>
          </p:cNvPicPr>
          <p:nvPr/>
        </p:nvPicPr>
        <p:blipFill>
          <a:blip r:embed="rId5"/>
          <a:srcRect t="50667"/>
          <a:stretch>
            <a:fillRect/>
          </a:stretch>
        </p:blipFill>
        <p:spPr bwMode="auto">
          <a:xfrm>
            <a:off x="2786050" y="2428868"/>
            <a:ext cx="3974560" cy="238125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5120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51204" name="Rectangle 4"/>
          <p:cNvSpPr>
            <a:spLocks noGrp="1" noChangeArrowheads="1"/>
          </p:cNvSpPr>
          <p:nvPr>
            <p:ph type="title"/>
          </p:nvPr>
        </p:nvSpPr>
        <p:spPr>
          <a:xfrm>
            <a:off x="468313" y="620713"/>
            <a:ext cx="8229600" cy="1143000"/>
          </a:xfrm>
        </p:spPr>
        <p:txBody>
          <a:bodyPr/>
          <a:lstStyle/>
          <a:p>
            <a:r>
              <a:rPr lang="fr-BE" sz="3200" dirty="0" smtClean="0"/>
              <a:t>VALESMS</a:t>
            </a:r>
            <a:br>
              <a:rPr lang="fr-BE" sz="3200" dirty="0" smtClean="0"/>
            </a:br>
            <a:r>
              <a:rPr lang="fr-BE" sz="3200" dirty="0" smtClean="0"/>
              <a:t>Info, </a:t>
            </a:r>
            <a:r>
              <a:rPr lang="fr-BE" sz="3200" dirty="0" err="1" smtClean="0"/>
              <a:t>traitement,vérification</a:t>
            </a:r>
            <a:r>
              <a:rPr lang="fr-BE" sz="3200" dirty="0" smtClean="0"/>
              <a:t>,</a:t>
            </a:r>
            <a:br>
              <a:rPr lang="fr-BE" sz="3200" dirty="0" smtClean="0"/>
            </a:br>
            <a:r>
              <a:rPr lang="fr-BE" sz="3200" dirty="0" smtClean="0"/>
              <a:t>feedback </a:t>
            </a:r>
            <a:endParaRPr lang="fr-FR" sz="3200" dirty="0"/>
          </a:p>
        </p:txBody>
      </p:sp>
      <p:pic>
        <p:nvPicPr>
          <p:cNvPr id="23554" name="Picture 2" descr="C:\Users\Georges\Documents\police\PLP\capture_sms_plp\Screenshot_2015-09-29-14-49-30.png"/>
          <p:cNvPicPr>
            <a:picLocks noChangeAspect="1" noChangeArrowheads="1"/>
          </p:cNvPicPr>
          <p:nvPr/>
        </p:nvPicPr>
        <p:blipFill>
          <a:blip r:embed="rId5"/>
          <a:srcRect/>
          <a:stretch>
            <a:fillRect/>
          </a:stretch>
        </p:blipFill>
        <p:spPr bwMode="auto">
          <a:xfrm>
            <a:off x="1285852" y="2000240"/>
            <a:ext cx="2611951" cy="4643470"/>
          </a:xfrm>
          <a:prstGeom prst="rect">
            <a:avLst/>
          </a:prstGeom>
          <a:noFill/>
        </p:spPr>
      </p:pic>
      <p:pic>
        <p:nvPicPr>
          <p:cNvPr id="23555" name="Picture 3" descr="C:\Users\Georges\Documents\police\PLP\capture_sms_plp\Screenshot_2015-09-29-14-50-02.png"/>
          <p:cNvPicPr>
            <a:picLocks noChangeAspect="1" noChangeArrowheads="1"/>
          </p:cNvPicPr>
          <p:nvPr/>
        </p:nvPicPr>
        <p:blipFill>
          <a:blip r:embed="rId6"/>
          <a:srcRect/>
          <a:stretch>
            <a:fillRect/>
          </a:stretch>
        </p:blipFill>
        <p:spPr bwMode="auto">
          <a:xfrm>
            <a:off x="4714876" y="2714620"/>
            <a:ext cx="2695592" cy="310991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55299"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55300" name="Rectangle 4"/>
          <p:cNvSpPr>
            <a:spLocks noGrp="1" noChangeArrowheads="1"/>
          </p:cNvSpPr>
          <p:nvPr>
            <p:ph type="title"/>
          </p:nvPr>
        </p:nvSpPr>
        <p:spPr>
          <a:xfrm>
            <a:off x="468313" y="620713"/>
            <a:ext cx="8229600" cy="1143000"/>
          </a:xfrm>
        </p:spPr>
        <p:txBody>
          <a:bodyPr/>
          <a:lstStyle/>
          <a:p>
            <a:r>
              <a:rPr lang="fr-BE" sz="3200"/>
              <a:t>VALESMS - accueil</a:t>
            </a:r>
            <a:endParaRPr lang="fr-FR" sz="3200"/>
          </a:p>
        </p:txBody>
      </p:sp>
      <p:pic>
        <p:nvPicPr>
          <p:cNvPr id="19457" name="Picture 1" descr="C:\Users\Georges\Documents\police\PLP\capture_sms_plp\Screenshot_2015-09-29-14-55-15.png"/>
          <p:cNvPicPr>
            <a:picLocks noChangeAspect="1" noChangeArrowheads="1"/>
          </p:cNvPicPr>
          <p:nvPr/>
        </p:nvPicPr>
        <p:blipFill>
          <a:blip r:embed="rId5"/>
          <a:srcRect/>
          <a:stretch>
            <a:fillRect/>
          </a:stretch>
        </p:blipFill>
        <p:spPr bwMode="auto">
          <a:xfrm>
            <a:off x="2000232" y="2000240"/>
            <a:ext cx="5143500" cy="36290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ogo plp"/>
          <p:cNvPicPr>
            <a:picLocks noChangeAspect="1" noChangeArrowheads="1"/>
          </p:cNvPicPr>
          <p:nvPr/>
        </p:nvPicPr>
        <p:blipFill>
          <a:blip r:embed="rId3" cstate="print"/>
          <a:srcRect/>
          <a:stretch>
            <a:fillRect/>
          </a:stretch>
        </p:blipFill>
        <p:spPr bwMode="auto">
          <a:xfrm>
            <a:off x="7500958" y="285728"/>
            <a:ext cx="1485900" cy="1485900"/>
          </a:xfrm>
          <a:prstGeom prst="rect">
            <a:avLst/>
          </a:prstGeom>
          <a:noFill/>
          <a:ln w="9525">
            <a:noFill/>
            <a:miter lim="800000"/>
            <a:headEnd/>
            <a:tailEnd/>
          </a:ln>
        </p:spPr>
      </p:pic>
      <p:pic>
        <p:nvPicPr>
          <p:cNvPr id="55299" name="Picture 3" descr="Nouvelle image"/>
          <p:cNvPicPr preferRelativeResize="0">
            <a:picLocks noChangeArrowheads="1"/>
          </p:cNvPicPr>
          <p:nvPr/>
        </p:nvPicPr>
        <p:blipFill>
          <a:blip r:embed="rId4" cstate="print"/>
          <a:srcRect/>
          <a:stretch>
            <a:fillRect/>
          </a:stretch>
        </p:blipFill>
        <p:spPr bwMode="auto">
          <a:xfrm>
            <a:off x="357158" y="357166"/>
            <a:ext cx="1655762" cy="1368425"/>
          </a:xfrm>
          <a:prstGeom prst="rect">
            <a:avLst/>
          </a:prstGeom>
          <a:noFill/>
          <a:ln w="9525">
            <a:noFill/>
            <a:miter lim="800000"/>
            <a:headEnd/>
            <a:tailEnd/>
          </a:ln>
        </p:spPr>
      </p:pic>
      <p:sp>
        <p:nvSpPr>
          <p:cNvPr id="55300" name="Rectangle 4"/>
          <p:cNvSpPr>
            <a:spLocks noGrp="1" noChangeArrowheads="1"/>
          </p:cNvSpPr>
          <p:nvPr>
            <p:ph type="title"/>
          </p:nvPr>
        </p:nvSpPr>
        <p:spPr>
          <a:xfrm>
            <a:off x="468313" y="620713"/>
            <a:ext cx="8229600" cy="1143000"/>
          </a:xfrm>
        </p:spPr>
        <p:txBody>
          <a:bodyPr/>
          <a:lstStyle/>
          <a:p>
            <a:r>
              <a:rPr lang="fr-BE" sz="3200" dirty="0" smtClean="0"/>
              <a:t> Transfert, échange d’infos</a:t>
            </a:r>
            <a:br>
              <a:rPr lang="fr-BE" sz="3200" dirty="0" smtClean="0"/>
            </a:br>
            <a:r>
              <a:rPr lang="fr-BE" sz="3200" dirty="0" smtClean="0"/>
              <a:t>entre PLP</a:t>
            </a:r>
            <a:endParaRPr lang="fr-FR" sz="3200" dirty="0"/>
          </a:p>
        </p:txBody>
      </p:sp>
      <p:pic>
        <p:nvPicPr>
          <p:cNvPr id="72706" name="Picture 2" descr="C:\Users\Georges\Documents\police\PLP\capture_sms_plp\Screenshot_2015-09-29-14-48-31.png"/>
          <p:cNvPicPr>
            <a:picLocks noChangeAspect="1" noChangeArrowheads="1"/>
          </p:cNvPicPr>
          <p:nvPr/>
        </p:nvPicPr>
        <p:blipFill>
          <a:blip r:embed="rId5"/>
          <a:srcRect/>
          <a:stretch>
            <a:fillRect/>
          </a:stretch>
        </p:blipFill>
        <p:spPr bwMode="auto">
          <a:xfrm>
            <a:off x="357158" y="1857364"/>
            <a:ext cx="2652122" cy="4714884"/>
          </a:xfrm>
          <a:prstGeom prst="rect">
            <a:avLst/>
          </a:prstGeom>
          <a:noFill/>
        </p:spPr>
      </p:pic>
      <p:pic>
        <p:nvPicPr>
          <p:cNvPr id="72707" name="Picture 3" descr="C:\Users\Georges\Documents\police\PLP\capture_sms_plp\Screenshot_2015-09-29-14-49-07.png"/>
          <p:cNvPicPr>
            <a:picLocks noChangeAspect="1" noChangeArrowheads="1"/>
          </p:cNvPicPr>
          <p:nvPr/>
        </p:nvPicPr>
        <p:blipFill>
          <a:blip r:embed="rId6"/>
          <a:srcRect/>
          <a:stretch>
            <a:fillRect/>
          </a:stretch>
        </p:blipFill>
        <p:spPr bwMode="auto">
          <a:xfrm>
            <a:off x="5214942" y="1857364"/>
            <a:ext cx="2607469" cy="4635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logo plp"/>
          <p:cNvPicPr>
            <a:picLocks noChangeAspect="1" noChangeArrowheads="1"/>
          </p:cNvPicPr>
          <p:nvPr/>
        </p:nvPicPr>
        <p:blipFill>
          <a:blip r:embed="rId3" cstate="print"/>
          <a:srcRect/>
          <a:stretch>
            <a:fillRect/>
          </a:stretch>
        </p:blipFill>
        <p:spPr bwMode="auto">
          <a:xfrm>
            <a:off x="7500958" y="0"/>
            <a:ext cx="1485900" cy="1485900"/>
          </a:xfrm>
          <a:prstGeom prst="rect">
            <a:avLst/>
          </a:prstGeom>
          <a:noFill/>
          <a:ln w="9525">
            <a:noFill/>
            <a:miter lim="800000"/>
            <a:headEnd/>
            <a:tailEnd/>
          </a:ln>
        </p:spPr>
      </p:pic>
      <p:pic>
        <p:nvPicPr>
          <p:cNvPr id="57347" name="Picture 3" descr="Nouvelle image"/>
          <p:cNvPicPr preferRelativeResize="0">
            <a:picLocks noChangeArrowheads="1"/>
          </p:cNvPicPr>
          <p:nvPr/>
        </p:nvPicPr>
        <p:blipFill>
          <a:blip r:embed="rId4" cstate="print"/>
          <a:srcRect/>
          <a:stretch>
            <a:fillRect/>
          </a:stretch>
        </p:blipFill>
        <p:spPr bwMode="auto">
          <a:xfrm>
            <a:off x="214282" y="142852"/>
            <a:ext cx="1655762" cy="1368425"/>
          </a:xfrm>
          <a:prstGeom prst="rect">
            <a:avLst/>
          </a:prstGeom>
          <a:noFill/>
          <a:ln w="9525">
            <a:noFill/>
            <a:miter lim="800000"/>
            <a:headEnd/>
            <a:tailEnd/>
          </a:ln>
        </p:spPr>
      </p:pic>
      <p:sp>
        <p:nvSpPr>
          <p:cNvPr id="57348" name="Rectangle 4"/>
          <p:cNvSpPr>
            <a:spLocks noGrp="1" noChangeArrowheads="1"/>
          </p:cNvSpPr>
          <p:nvPr>
            <p:ph type="title"/>
          </p:nvPr>
        </p:nvSpPr>
        <p:spPr>
          <a:xfrm>
            <a:off x="500034" y="214290"/>
            <a:ext cx="8229600" cy="1143000"/>
          </a:xfrm>
        </p:spPr>
        <p:txBody>
          <a:bodyPr/>
          <a:lstStyle/>
          <a:p>
            <a:r>
              <a:rPr lang="fr-BE" sz="2400" dirty="0" smtClean="0"/>
              <a:t>Périmètre du 01/09/14 au 20/04/2015</a:t>
            </a:r>
            <a:endParaRPr lang="fr-FR" sz="2400" dirty="0"/>
          </a:p>
        </p:txBody>
      </p:sp>
      <p:pic>
        <p:nvPicPr>
          <p:cNvPr id="57350" name="Picture 6" descr="estaimpuis1"/>
          <p:cNvPicPr>
            <a:picLocks noChangeAspect="1" noChangeArrowheads="1"/>
          </p:cNvPicPr>
          <p:nvPr/>
        </p:nvPicPr>
        <p:blipFill>
          <a:blip r:embed="rId5" cstate="print"/>
          <a:srcRect/>
          <a:stretch>
            <a:fillRect/>
          </a:stretch>
        </p:blipFill>
        <p:spPr bwMode="auto">
          <a:xfrm>
            <a:off x="1643042" y="1430301"/>
            <a:ext cx="5875762" cy="52371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ogo plp"/>
          <p:cNvPicPr>
            <a:picLocks noChangeAspect="1" noChangeArrowheads="1"/>
          </p:cNvPicPr>
          <p:nvPr/>
        </p:nvPicPr>
        <p:blipFill>
          <a:blip r:embed="rId3" cstate="print"/>
          <a:srcRect/>
          <a:stretch>
            <a:fillRect/>
          </a:stretch>
        </p:blipFill>
        <p:spPr bwMode="auto">
          <a:xfrm>
            <a:off x="7658100" y="0"/>
            <a:ext cx="1485900" cy="1485900"/>
          </a:xfrm>
          <a:prstGeom prst="rect">
            <a:avLst/>
          </a:prstGeom>
          <a:noFill/>
          <a:ln w="9525">
            <a:noFill/>
            <a:miter lim="800000"/>
            <a:headEnd/>
            <a:tailEnd/>
          </a:ln>
        </p:spPr>
      </p:pic>
      <p:pic>
        <p:nvPicPr>
          <p:cNvPr id="63491" name="Picture 3" descr="Nouvelle image"/>
          <p:cNvPicPr preferRelativeResize="0">
            <a:picLocks noChangeArrowheads="1"/>
          </p:cNvPicPr>
          <p:nvPr/>
        </p:nvPicPr>
        <p:blipFill>
          <a:blip r:embed="rId4" cstate="print"/>
          <a:srcRect/>
          <a:stretch>
            <a:fillRect/>
          </a:stretch>
        </p:blipFill>
        <p:spPr bwMode="auto">
          <a:xfrm>
            <a:off x="142844" y="142852"/>
            <a:ext cx="1655762" cy="1368425"/>
          </a:xfrm>
          <a:prstGeom prst="rect">
            <a:avLst/>
          </a:prstGeom>
          <a:noFill/>
          <a:ln w="9525">
            <a:noFill/>
            <a:miter lim="800000"/>
            <a:headEnd/>
            <a:tailEnd/>
          </a:ln>
        </p:spPr>
      </p:pic>
      <p:pic>
        <p:nvPicPr>
          <p:cNvPr id="63494" name="Picture 6" descr="estaimpuis3"/>
          <p:cNvPicPr>
            <a:picLocks noChangeAspect="1" noChangeArrowheads="1"/>
          </p:cNvPicPr>
          <p:nvPr/>
        </p:nvPicPr>
        <p:blipFill>
          <a:blip r:embed="rId5" cstate="print"/>
          <a:srcRect/>
          <a:stretch>
            <a:fillRect/>
          </a:stretch>
        </p:blipFill>
        <p:spPr bwMode="auto">
          <a:xfrm>
            <a:off x="1428728" y="1285860"/>
            <a:ext cx="6251541" cy="5572140"/>
          </a:xfrm>
          <a:prstGeom prst="rect">
            <a:avLst/>
          </a:prstGeom>
          <a:noFill/>
        </p:spPr>
      </p:pic>
      <p:sp>
        <p:nvSpPr>
          <p:cNvPr id="7" name="TextBox 6"/>
          <p:cNvSpPr txBox="1"/>
          <p:nvPr/>
        </p:nvSpPr>
        <p:spPr>
          <a:xfrm>
            <a:off x="1785918" y="357167"/>
            <a:ext cx="5786478" cy="1200329"/>
          </a:xfrm>
          <a:prstGeom prst="rect">
            <a:avLst/>
          </a:prstGeom>
          <a:noFill/>
        </p:spPr>
        <p:txBody>
          <a:bodyPr wrap="square" rtlCol="0">
            <a:spAutoFit/>
          </a:bodyPr>
          <a:lstStyle/>
          <a:p>
            <a:r>
              <a:rPr lang="fr-BE" dirty="0" smtClean="0"/>
              <a:t>  Le 20/04/2015, après </a:t>
            </a:r>
            <a:r>
              <a:rPr lang="fr-BE" dirty="0" smtClean="0"/>
              <a:t>une période test de 6 mois, l’évaluation s’étant </a:t>
            </a:r>
            <a:r>
              <a:rPr lang="fr-BE" dirty="0" smtClean="0"/>
              <a:t>montrée concluante, le </a:t>
            </a:r>
            <a:r>
              <a:rPr lang="fr-BE" dirty="0" smtClean="0"/>
              <a:t>périmètre à été élargi </a:t>
            </a:r>
            <a:r>
              <a:rPr lang="fr-BE" dirty="0" smtClean="0"/>
              <a:t>à l’entièreté </a:t>
            </a:r>
            <a:r>
              <a:rPr lang="fr-BE" dirty="0" smtClean="0"/>
              <a:t>du village.</a:t>
            </a:r>
            <a:br>
              <a:rPr lang="fr-BE" dirty="0" smtClean="0"/>
            </a:br>
            <a:endParaRPr lang="fr-BE" dirty="0"/>
          </a:p>
        </p:txBody>
      </p:sp>
      <p:sp>
        <p:nvSpPr>
          <p:cNvPr id="8" name="TextBox 7"/>
          <p:cNvSpPr txBox="1"/>
          <p:nvPr/>
        </p:nvSpPr>
        <p:spPr>
          <a:xfrm>
            <a:off x="0" y="4857760"/>
            <a:ext cx="3286116" cy="738664"/>
          </a:xfrm>
          <a:prstGeom prst="rect">
            <a:avLst/>
          </a:prstGeom>
          <a:solidFill>
            <a:srgbClr val="FFC000"/>
          </a:solidFill>
        </p:spPr>
        <p:txBody>
          <a:bodyPr wrap="square" rtlCol="0">
            <a:spAutoFit/>
          </a:bodyPr>
          <a:lstStyle/>
          <a:p>
            <a:r>
              <a:rPr lang="fr-BE" sz="1400" dirty="0" smtClean="0">
                <a:solidFill>
                  <a:srgbClr val="5BCE52"/>
                </a:solidFill>
                <a:latin typeface="Comic Sans MS" pitchFamily="66" charset="0"/>
              </a:rPr>
              <a:t>Centre</a:t>
            </a:r>
            <a:r>
              <a:rPr lang="fr-BE" sz="1400" dirty="0" smtClean="0">
                <a:latin typeface="Comic Sans MS" pitchFamily="66" charset="0"/>
              </a:rPr>
              <a:t> : </a:t>
            </a:r>
            <a:r>
              <a:rPr lang="fr-BE" sz="1400" dirty="0" smtClean="0">
                <a:solidFill>
                  <a:srgbClr val="FFFF00"/>
                </a:solidFill>
                <a:latin typeface="Comic Sans MS" pitchFamily="66" charset="0"/>
              </a:rPr>
              <a:t>Karl VALLEE</a:t>
            </a:r>
          </a:p>
          <a:p>
            <a:r>
              <a:rPr lang="fr-BE" sz="1400" dirty="0" smtClean="0">
                <a:solidFill>
                  <a:srgbClr val="0070C0"/>
                </a:solidFill>
                <a:latin typeface="Comic Sans MS" pitchFamily="66" charset="0"/>
              </a:rPr>
              <a:t>Secteur Nord : Joëlle DELMEULE</a:t>
            </a:r>
          </a:p>
          <a:p>
            <a:r>
              <a:rPr lang="fr-BE" sz="1400" dirty="0" smtClean="0">
                <a:solidFill>
                  <a:srgbClr val="FF3399"/>
                </a:solidFill>
                <a:latin typeface="Comic Sans MS" pitchFamily="66" charset="0"/>
              </a:rPr>
              <a:t>Secteur Sud : André LIBBRECHT</a:t>
            </a:r>
            <a:endParaRPr lang="fr-BE" sz="1400" dirty="0">
              <a:solidFill>
                <a:srgbClr val="FF3399"/>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rges\Documents\police\PLP\panneau_voisins_veillent.jpg"/>
          <p:cNvPicPr>
            <a:picLocks noGrp="1" noChangeAspect="1" noChangeArrowheads="1"/>
          </p:cNvPicPr>
          <p:nvPr>
            <p:ph idx="1"/>
          </p:nvPr>
        </p:nvPicPr>
        <p:blipFill>
          <a:blip r:embed="rId2"/>
          <a:srcRect/>
          <a:stretch>
            <a:fillRect/>
          </a:stretch>
        </p:blipFill>
        <p:spPr bwMode="auto">
          <a:xfrm>
            <a:off x="1000100" y="642918"/>
            <a:ext cx="7016959" cy="4525963"/>
          </a:xfrm>
          <a:prstGeom prst="rect">
            <a:avLst/>
          </a:prstGeom>
          <a:noFill/>
        </p:spPr>
      </p:pic>
      <p:sp>
        <p:nvSpPr>
          <p:cNvPr id="5" name="ZoneTexte 4"/>
          <p:cNvSpPr txBox="1"/>
          <p:nvPr/>
        </p:nvSpPr>
        <p:spPr>
          <a:xfrm>
            <a:off x="571472" y="5357826"/>
            <a:ext cx="8072494" cy="646331"/>
          </a:xfrm>
          <a:prstGeom prst="rect">
            <a:avLst/>
          </a:prstGeom>
          <a:noFill/>
        </p:spPr>
        <p:txBody>
          <a:bodyPr wrap="square" rtlCol="0">
            <a:spAutoFit/>
          </a:bodyPr>
          <a:lstStyle/>
          <a:p>
            <a:r>
              <a:rPr lang="fr-BE" dirty="0" smtClean="0"/>
              <a:t>Suite à l’expansion du </a:t>
            </a:r>
            <a:r>
              <a:rPr lang="fr-BE" dirty="0" smtClean="0"/>
              <a:t>PLP</a:t>
            </a:r>
            <a:r>
              <a:rPr lang="fr-BE" dirty="0" smtClean="0"/>
              <a:t> </a:t>
            </a:r>
            <a:r>
              <a:rPr lang="fr-BE" dirty="0" smtClean="0"/>
              <a:t>à l’ensemble du village d’</a:t>
            </a:r>
            <a:r>
              <a:rPr lang="fr-BE" dirty="0" err="1" smtClean="0"/>
              <a:t>Estaimpuis</a:t>
            </a:r>
            <a:r>
              <a:rPr lang="fr-BE" dirty="0" smtClean="0"/>
              <a:t>, 6 panneaux « les voisins veillent » ont été placés aux points d’accès principaux.</a:t>
            </a:r>
            <a:endParaRPr lang="fr-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panneauxPLP"/>
          <p:cNvPicPr>
            <a:picLocks noChangeAspect="1" noChangeArrowheads="1"/>
          </p:cNvPicPr>
          <p:nvPr/>
        </p:nvPicPr>
        <p:blipFill>
          <a:blip r:embed="rId2"/>
          <a:srcRect/>
          <a:stretch>
            <a:fillRect/>
          </a:stretch>
        </p:blipFill>
        <p:spPr bwMode="auto">
          <a:xfrm>
            <a:off x="755650" y="25400"/>
            <a:ext cx="7848600" cy="683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59395"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8" name="ZoneTexte 7"/>
          <p:cNvSpPr txBox="1"/>
          <p:nvPr/>
        </p:nvSpPr>
        <p:spPr>
          <a:xfrm>
            <a:off x="1857356" y="1428736"/>
            <a:ext cx="5000660" cy="369332"/>
          </a:xfrm>
          <a:prstGeom prst="rect">
            <a:avLst/>
          </a:prstGeom>
          <a:noFill/>
        </p:spPr>
        <p:txBody>
          <a:bodyPr wrap="square" rtlCol="0">
            <a:spAutoFit/>
          </a:bodyPr>
          <a:lstStyle/>
          <a:p>
            <a:r>
              <a:rPr lang="fr-BE" dirty="0" smtClean="0"/>
              <a:t>  A ce jour, la zone PLP </a:t>
            </a:r>
            <a:r>
              <a:rPr lang="fr-BE" dirty="0" err="1" smtClean="0"/>
              <a:t>Estaimpuis</a:t>
            </a:r>
            <a:r>
              <a:rPr lang="fr-BE" dirty="0" smtClean="0"/>
              <a:t> comprend :</a:t>
            </a:r>
            <a:endParaRPr lang="fr-BE" dirty="0"/>
          </a:p>
        </p:txBody>
      </p:sp>
      <p:sp>
        <p:nvSpPr>
          <p:cNvPr id="9" name="ZoneTexte 8"/>
          <p:cNvSpPr txBox="1"/>
          <p:nvPr/>
        </p:nvSpPr>
        <p:spPr>
          <a:xfrm>
            <a:off x="571472" y="2500306"/>
            <a:ext cx="8001056" cy="369332"/>
          </a:xfrm>
          <a:prstGeom prst="rect">
            <a:avLst/>
          </a:prstGeom>
          <a:noFill/>
        </p:spPr>
        <p:txBody>
          <a:bodyPr wrap="square" rtlCol="0">
            <a:spAutoFit/>
          </a:bodyPr>
          <a:lstStyle/>
          <a:p>
            <a:r>
              <a:rPr lang="fr-BE" dirty="0" smtClean="0"/>
              <a:t>*  Secteur NORD : 19 foyers + la Co-coordinatrice</a:t>
            </a:r>
            <a:endParaRPr lang="fr-BE" dirty="0"/>
          </a:p>
        </p:txBody>
      </p:sp>
      <p:sp>
        <p:nvSpPr>
          <p:cNvPr id="10" name="ZoneTexte 9"/>
          <p:cNvSpPr txBox="1"/>
          <p:nvPr/>
        </p:nvSpPr>
        <p:spPr>
          <a:xfrm>
            <a:off x="571472" y="3357562"/>
            <a:ext cx="8001056" cy="369332"/>
          </a:xfrm>
          <a:prstGeom prst="rect">
            <a:avLst/>
          </a:prstGeom>
          <a:noFill/>
        </p:spPr>
        <p:txBody>
          <a:bodyPr wrap="square" rtlCol="0">
            <a:spAutoFit/>
          </a:bodyPr>
          <a:lstStyle/>
          <a:p>
            <a:r>
              <a:rPr lang="fr-BE" dirty="0" smtClean="0"/>
              <a:t>*  Secteur CENTRE : 66 foyers + la Co-coordinatrice</a:t>
            </a:r>
            <a:endParaRPr lang="fr-BE" dirty="0"/>
          </a:p>
        </p:txBody>
      </p:sp>
      <p:sp>
        <p:nvSpPr>
          <p:cNvPr id="11" name="ZoneTexte 10"/>
          <p:cNvSpPr txBox="1"/>
          <p:nvPr/>
        </p:nvSpPr>
        <p:spPr>
          <a:xfrm>
            <a:off x="571472" y="4214818"/>
            <a:ext cx="8001056" cy="369332"/>
          </a:xfrm>
          <a:prstGeom prst="rect">
            <a:avLst/>
          </a:prstGeom>
          <a:noFill/>
        </p:spPr>
        <p:txBody>
          <a:bodyPr wrap="square" rtlCol="0">
            <a:spAutoFit/>
          </a:bodyPr>
          <a:lstStyle/>
          <a:p>
            <a:r>
              <a:rPr lang="fr-BE" dirty="0" smtClean="0"/>
              <a:t>*  Secteur SUD : </a:t>
            </a:r>
            <a:r>
              <a:rPr lang="fr-BE" smtClean="0"/>
              <a:t>18 foyers </a:t>
            </a:r>
            <a:r>
              <a:rPr lang="fr-BE" dirty="0" smtClean="0"/>
              <a:t>+ le Co-coordinateur</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6144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_plp_estaimpuis"/>
          <p:cNvPicPr>
            <a:picLocks noChangeAspect="1" noChangeArrowheads="1"/>
          </p:cNvPicPr>
          <p:nvPr/>
        </p:nvPicPr>
        <p:blipFill>
          <a:blip r:embed="rId2" cstate="print"/>
          <a:srcRect/>
          <a:stretch>
            <a:fillRect/>
          </a:stretch>
        </p:blipFill>
        <p:spPr bwMode="auto">
          <a:xfrm>
            <a:off x="0" y="1500174"/>
            <a:ext cx="3714776" cy="3714776"/>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4643438" y="1714488"/>
            <a:ext cx="4295775" cy="3276600"/>
          </a:xfrm>
          <a:prstGeom prst="rect">
            <a:avLst/>
          </a:prstGeom>
          <a:noFill/>
          <a:ln w="9525">
            <a:noFill/>
            <a:miter lim="800000"/>
            <a:headEnd/>
            <a:tailEnd/>
          </a:ln>
          <a:effectLst/>
        </p:spPr>
      </p:pic>
      <p:cxnSp>
        <p:nvCxnSpPr>
          <p:cNvPr id="6" name="Connecteur droit 5"/>
          <p:cNvCxnSpPr/>
          <p:nvPr/>
        </p:nvCxnSpPr>
        <p:spPr>
          <a:xfrm>
            <a:off x="3929058" y="3071810"/>
            <a:ext cx="42862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929058" y="3224210"/>
            <a:ext cx="42862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6144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6144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18435"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18436" name="Rectangle 4"/>
          <p:cNvSpPr>
            <a:spLocks noGrp="1" noChangeArrowheads="1"/>
          </p:cNvSpPr>
          <p:nvPr>
            <p:ph type="title"/>
          </p:nvPr>
        </p:nvSpPr>
        <p:spPr>
          <a:xfrm>
            <a:off x="468313" y="620713"/>
            <a:ext cx="8229600" cy="1143000"/>
          </a:xfrm>
        </p:spPr>
        <p:txBody>
          <a:bodyPr/>
          <a:lstStyle/>
          <a:p>
            <a:r>
              <a:rPr lang="fr-BE" sz="3600"/>
              <a:t>Le PLP en quelques mots</a:t>
            </a:r>
            <a:endParaRPr lang="fr-FR" sz="3600"/>
          </a:p>
        </p:txBody>
      </p:sp>
      <p:sp>
        <p:nvSpPr>
          <p:cNvPr id="18437" name="Rectangle 5"/>
          <p:cNvSpPr>
            <a:spLocks noGrp="1" noChangeArrowheads="1"/>
          </p:cNvSpPr>
          <p:nvPr>
            <p:ph type="body" idx="1"/>
          </p:nvPr>
        </p:nvSpPr>
        <p:spPr>
          <a:xfrm>
            <a:off x="539750" y="2332038"/>
            <a:ext cx="8229600" cy="4525962"/>
          </a:xfrm>
        </p:spPr>
        <p:txBody>
          <a:bodyPr/>
          <a:lstStyle/>
          <a:p>
            <a:r>
              <a:rPr lang="fr-BE" sz="2400"/>
              <a:t>Accord de coopération entre la police, les habitants d’un quartier déterminé et l’Administration ;</a:t>
            </a:r>
          </a:p>
          <a:p>
            <a:endParaRPr lang="fr-BE" sz="2400"/>
          </a:p>
          <a:p>
            <a:r>
              <a:rPr lang="fr-BE" sz="2400"/>
              <a:t>Se traduit par l’échange d’informations entre les citoyens et la police ;</a:t>
            </a:r>
          </a:p>
          <a:p>
            <a:pPr>
              <a:buFontTx/>
              <a:buNone/>
            </a:pPr>
            <a:r>
              <a:rPr lang="fr-BE" sz="2400"/>
              <a:t> </a:t>
            </a:r>
          </a:p>
          <a:p>
            <a:r>
              <a:rPr lang="fr-BE" sz="2400"/>
              <a:t>Ne peut être assimilé à une garde civile ou une milice =&gt; pas de tâches policières pour les membres du PLP !!</a:t>
            </a:r>
            <a:endParaRPr lang="fr-FR"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0483"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20484" name="Rectangle 4"/>
          <p:cNvSpPr>
            <a:spLocks noGrp="1" noChangeArrowheads="1"/>
          </p:cNvSpPr>
          <p:nvPr>
            <p:ph type="title"/>
          </p:nvPr>
        </p:nvSpPr>
        <p:spPr>
          <a:xfrm>
            <a:off x="468313" y="620713"/>
            <a:ext cx="8229600" cy="1143000"/>
          </a:xfrm>
        </p:spPr>
        <p:txBody>
          <a:bodyPr/>
          <a:lstStyle/>
          <a:p>
            <a:r>
              <a:rPr lang="fr-BE" sz="3600"/>
              <a:t>Objectifs du PLP</a:t>
            </a:r>
            <a:endParaRPr lang="fr-FR" sz="3600"/>
          </a:p>
        </p:txBody>
      </p:sp>
      <p:sp>
        <p:nvSpPr>
          <p:cNvPr id="20485" name="Rectangle 5"/>
          <p:cNvSpPr>
            <a:spLocks noGrp="1" noChangeArrowheads="1"/>
          </p:cNvSpPr>
          <p:nvPr>
            <p:ph type="body" idx="1"/>
          </p:nvPr>
        </p:nvSpPr>
        <p:spPr>
          <a:xfrm>
            <a:off x="539750" y="2332038"/>
            <a:ext cx="8229600" cy="4525962"/>
          </a:xfrm>
        </p:spPr>
        <p:txBody>
          <a:bodyPr/>
          <a:lstStyle/>
          <a:p>
            <a:r>
              <a:rPr lang="fr-BE" sz="2400"/>
              <a:t>Accroître le sentiment de sécurité ;</a:t>
            </a:r>
          </a:p>
          <a:p>
            <a:r>
              <a:rPr lang="fr-BE" sz="2400"/>
              <a:t>Renforcer la cohésion au sein d’un quartier ;</a:t>
            </a:r>
          </a:p>
          <a:p>
            <a:r>
              <a:rPr lang="fr-BE" sz="2400"/>
              <a:t>Conscientiser à l’importance de la prévention ;</a:t>
            </a:r>
          </a:p>
          <a:p>
            <a:r>
              <a:rPr lang="fr-BE" sz="2400"/>
              <a:t>Renforcer la collaboration entre les citoyens et la police ;</a:t>
            </a:r>
          </a:p>
          <a:p>
            <a:pPr>
              <a:buFontTx/>
              <a:buNone/>
            </a:pPr>
            <a:endParaRPr lang="fr-BE" sz="2400"/>
          </a:p>
          <a:p>
            <a:pPr>
              <a:buFontTx/>
              <a:buNone/>
            </a:pPr>
            <a:r>
              <a:rPr lang="fr-BE" sz="2400"/>
              <a:t>=&gt;Afin d’atteindre ces objectifs, les acteurs du PLP veillent à encourager les mesures préventives, à impliquer le citoyen dans la sécurité de son environnement et à accroître sa propension à déclarer et signaler des faits.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2531"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22532" name="Rectangle 4"/>
          <p:cNvSpPr>
            <a:spLocks noGrp="1" noChangeArrowheads="1"/>
          </p:cNvSpPr>
          <p:nvPr>
            <p:ph type="title"/>
          </p:nvPr>
        </p:nvSpPr>
        <p:spPr>
          <a:xfrm>
            <a:off x="468313" y="620713"/>
            <a:ext cx="8229600" cy="1143000"/>
          </a:xfrm>
        </p:spPr>
        <p:txBody>
          <a:bodyPr/>
          <a:lstStyle/>
          <a:p>
            <a:r>
              <a:rPr lang="fr-BE" sz="3600"/>
              <a:t>Acteurs du PLP (1)</a:t>
            </a:r>
            <a:endParaRPr lang="fr-FR" sz="3600"/>
          </a:p>
        </p:txBody>
      </p:sp>
      <p:sp>
        <p:nvSpPr>
          <p:cNvPr id="22533" name="Rectangle 5"/>
          <p:cNvSpPr>
            <a:spLocks noGrp="1" noChangeArrowheads="1"/>
          </p:cNvSpPr>
          <p:nvPr>
            <p:ph type="body" idx="1"/>
          </p:nvPr>
        </p:nvSpPr>
        <p:spPr>
          <a:xfrm>
            <a:off x="539750" y="1916113"/>
            <a:ext cx="8229600" cy="4525962"/>
          </a:xfrm>
        </p:spPr>
        <p:txBody>
          <a:bodyPr/>
          <a:lstStyle/>
          <a:p>
            <a:r>
              <a:rPr lang="fr-BE" sz="2800" i="1" dirty="0"/>
              <a:t>Les membres du PLP :</a:t>
            </a:r>
          </a:p>
          <a:p>
            <a:endParaRPr lang="fr-BE" sz="2800" i="1" dirty="0"/>
          </a:p>
          <a:p>
            <a:pPr>
              <a:buFontTx/>
              <a:buNone/>
            </a:pPr>
            <a:r>
              <a:rPr lang="fr-BE" sz="2400" dirty="0"/>
              <a:t>	La participation au PLP est ouverte à </a:t>
            </a:r>
            <a:r>
              <a:rPr lang="fr-BE" sz="2400" u="sng" dirty="0"/>
              <a:t>tous citoyens et commerçants du quartier concerné</a:t>
            </a:r>
            <a:r>
              <a:rPr lang="fr-BE" sz="2400" dirty="0"/>
              <a:t> désireux de s’impliquer dans le partenariat. Ceux-ci s’engagent à collaborer bénévolement à l’échange d’informations avec les services de police ainsi qu’avec les autres membres du PLP. Ces informations consistent en des faits, des personnes, véhicules ou comportements suspects</a:t>
            </a:r>
            <a:r>
              <a:rPr lang="fr-BE" sz="2400" dirty="0" smtClean="0"/>
              <a:t>.</a:t>
            </a:r>
          </a:p>
          <a:p>
            <a:pPr>
              <a:buFontTx/>
              <a:buNone/>
            </a:pPr>
            <a:r>
              <a:rPr lang="fr-BE" sz="2400" dirty="0" smtClean="0"/>
              <a:t>      </a:t>
            </a:r>
            <a:r>
              <a:rPr lang="fr-BE" sz="2400" u="sng" dirty="0" smtClean="0"/>
              <a:t> Aucune cotisation </a:t>
            </a:r>
            <a:r>
              <a:rPr lang="fr-BE" sz="2400" dirty="0" smtClean="0"/>
              <a:t>ne sera réclamée aux Membres</a:t>
            </a:r>
            <a:endParaRPr lang="fr-BE" sz="2400" dirty="0"/>
          </a:p>
          <a:p>
            <a:pPr>
              <a:buFontTx/>
              <a:buNone/>
            </a:pPr>
            <a:endParaRPr lang="fr-BE" sz="2400" dirty="0"/>
          </a:p>
          <a:p>
            <a:pPr>
              <a:buFontTx/>
              <a:buNone/>
            </a:pPr>
            <a:r>
              <a:rPr lang="fr-BE" sz="2000" i="1"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3554" name="Picture 3" descr="Nouvelle image"/>
          <p:cNvPicPr preferRelativeResize="0">
            <a:picLocks noChangeArrowheads="1"/>
          </p:cNvPicPr>
          <p:nvPr/>
        </p:nvPicPr>
        <p:blipFill>
          <a:blip r:embed="rId4"/>
          <a:srcRect/>
          <a:stretch>
            <a:fillRect/>
          </a:stretch>
        </p:blipFill>
        <p:spPr bwMode="auto">
          <a:xfrm>
            <a:off x="468313" y="260350"/>
            <a:ext cx="1655762" cy="1368425"/>
          </a:xfrm>
          <a:prstGeom prst="rect">
            <a:avLst/>
          </a:prstGeom>
          <a:noFill/>
          <a:ln w="9525">
            <a:noFill/>
            <a:miter lim="800000"/>
            <a:headEnd/>
            <a:tailEnd/>
          </a:ln>
        </p:spPr>
      </p:pic>
      <p:sp>
        <p:nvSpPr>
          <p:cNvPr id="23555" name="Rectangle 4"/>
          <p:cNvSpPr>
            <a:spLocks noGrp="1" noChangeArrowheads="1"/>
          </p:cNvSpPr>
          <p:nvPr>
            <p:ph type="title"/>
          </p:nvPr>
        </p:nvSpPr>
        <p:spPr>
          <a:xfrm>
            <a:off x="468313" y="620713"/>
            <a:ext cx="8229600" cy="1143000"/>
          </a:xfrm>
        </p:spPr>
        <p:txBody>
          <a:bodyPr/>
          <a:lstStyle/>
          <a:p>
            <a:pPr eaLnBrk="1" hangingPunct="1"/>
            <a:r>
              <a:rPr lang="fr-BE" sz="3600" smtClean="0"/>
              <a:t>Acteurs du PLP (2)</a:t>
            </a:r>
            <a:endParaRPr lang="fr-FR" sz="3600" smtClean="0"/>
          </a:p>
        </p:txBody>
      </p:sp>
      <p:sp>
        <p:nvSpPr>
          <p:cNvPr id="23556" name="Rectangle 5"/>
          <p:cNvSpPr>
            <a:spLocks noGrp="1" noChangeArrowheads="1"/>
          </p:cNvSpPr>
          <p:nvPr>
            <p:ph type="body" idx="1"/>
          </p:nvPr>
        </p:nvSpPr>
        <p:spPr>
          <a:xfrm>
            <a:off x="539750" y="1785926"/>
            <a:ext cx="8229600" cy="4656149"/>
          </a:xfrm>
        </p:spPr>
        <p:txBody>
          <a:bodyPr/>
          <a:lstStyle/>
          <a:p>
            <a:pPr eaLnBrk="1" hangingPunct="1"/>
            <a:r>
              <a:rPr lang="fr-BE" sz="2800" i="1" u="sng" dirty="0" smtClean="0"/>
              <a:t>Le coordinateur et les </a:t>
            </a:r>
            <a:r>
              <a:rPr lang="fr-BE" sz="2800" i="1" u="sng" dirty="0" err="1" smtClean="0"/>
              <a:t>co</a:t>
            </a:r>
            <a:r>
              <a:rPr lang="fr-BE" sz="2800" i="1" u="sng" dirty="0" smtClean="0"/>
              <a:t>-coordinateurs :</a:t>
            </a:r>
          </a:p>
          <a:p>
            <a:pPr eaLnBrk="1" hangingPunct="1">
              <a:buFontTx/>
              <a:buNone/>
            </a:pPr>
            <a:r>
              <a:rPr lang="fr-BE" sz="2400" dirty="0" smtClean="0"/>
              <a:t>	</a:t>
            </a:r>
            <a:r>
              <a:rPr lang="fr-BE" sz="2400" b="1" dirty="0" smtClean="0"/>
              <a:t>Le coordinateur </a:t>
            </a:r>
            <a:r>
              <a:rPr lang="fr-BE" sz="2400" dirty="0" smtClean="0"/>
              <a:t>est un citoyen-membre, désigné par vote par l’ensemble des membres du PLP, qui, avec le fonctionnaire de police mandaté et les éventuels </a:t>
            </a:r>
            <a:r>
              <a:rPr lang="fr-BE" sz="2400" dirty="0" err="1" smtClean="0"/>
              <a:t>co</a:t>
            </a:r>
            <a:r>
              <a:rPr lang="fr-BE" sz="2400" dirty="0" smtClean="0"/>
              <a:t>-coordinateurs, coordonne le PLP. En cette qualité, il agit comme personne de contact et de concertation entre la police, les autorités communales et les membres du PLP</a:t>
            </a:r>
          </a:p>
          <a:p>
            <a:pPr eaLnBrk="1" hangingPunct="1">
              <a:buFontTx/>
              <a:buNone/>
            </a:pPr>
            <a:r>
              <a:rPr lang="fr-BE" sz="2400" i="1" dirty="0" smtClean="0"/>
              <a:t>    </a:t>
            </a:r>
            <a:r>
              <a:rPr lang="fr-BE" sz="2400" b="1" dirty="0" smtClean="0"/>
              <a:t>le(s) </a:t>
            </a:r>
            <a:r>
              <a:rPr lang="fr-BE" sz="2400" b="1" dirty="0" err="1" smtClean="0"/>
              <a:t>co</a:t>
            </a:r>
            <a:r>
              <a:rPr lang="fr-BE" sz="2400" b="1" dirty="0" smtClean="0"/>
              <a:t>-coordinateur(s) : </a:t>
            </a:r>
            <a:r>
              <a:rPr lang="fr-BE" sz="2400" dirty="0" smtClean="0"/>
              <a:t>Désigné par vote. Il</a:t>
            </a:r>
            <a:r>
              <a:rPr lang="fr-BE" sz="2400" b="1" dirty="0" smtClean="0"/>
              <a:t> </a:t>
            </a:r>
            <a:r>
              <a:rPr lang="fr-BE" sz="2400" dirty="0" smtClean="0"/>
              <a:t>s’occupe d’un secteur défini, aide le coordinateur dans ses taches et participe au réunion du Comité de Pilotage. </a:t>
            </a:r>
            <a:endParaRPr lang="fr-BE"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5602" name="Picture 3" descr="Nouvelle image"/>
          <p:cNvPicPr preferRelativeResize="0">
            <a:picLocks noChangeArrowheads="1"/>
          </p:cNvPicPr>
          <p:nvPr/>
        </p:nvPicPr>
        <p:blipFill>
          <a:blip r:embed="rId4"/>
          <a:srcRect/>
          <a:stretch>
            <a:fillRect/>
          </a:stretch>
        </p:blipFill>
        <p:spPr bwMode="auto">
          <a:xfrm>
            <a:off x="468313" y="260350"/>
            <a:ext cx="1655762" cy="1368425"/>
          </a:xfrm>
          <a:prstGeom prst="rect">
            <a:avLst/>
          </a:prstGeom>
          <a:noFill/>
          <a:ln w="9525">
            <a:noFill/>
            <a:miter lim="800000"/>
            <a:headEnd/>
            <a:tailEnd/>
          </a:ln>
        </p:spPr>
      </p:pic>
      <p:sp>
        <p:nvSpPr>
          <p:cNvPr id="25603" name="Rectangle 4"/>
          <p:cNvSpPr>
            <a:spLocks noGrp="1" noChangeArrowheads="1"/>
          </p:cNvSpPr>
          <p:nvPr>
            <p:ph type="title"/>
          </p:nvPr>
        </p:nvSpPr>
        <p:spPr>
          <a:xfrm>
            <a:off x="468313" y="620713"/>
            <a:ext cx="8229600" cy="1143000"/>
          </a:xfrm>
        </p:spPr>
        <p:txBody>
          <a:bodyPr/>
          <a:lstStyle/>
          <a:p>
            <a:pPr eaLnBrk="1" hangingPunct="1"/>
            <a:r>
              <a:rPr lang="fr-BE" sz="3600" smtClean="0"/>
              <a:t>Acteurs du PLP (3)</a:t>
            </a:r>
            <a:endParaRPr lang="fr-FR" sz="3600" smtClean="0"/>
          </a:p>
        </p:txBody>
      </p:sp>
      <p:sp>
        <p:nvSpPr>
          <p:cNvPr id="25604" name="Rectangle 5"/>
          <p:cNvSpPr>
            <a:spLocks noGrp="1" noChangeArrowheads="1"/>
          </p:cNvSpPr>
          <p:nvPr>
            <p:ph type="body" idx="1"/>
          </p:nvPr>
        </p:nvSpPr>
        <p:spPr>
          <a:xfrm>
            <a:off x="539750" y="1916113"/>
            <a:ext cx="8229600" cy="4525962"/>
          </a:xfrm>
        </p:spPr>
        <p:txBody>
          <a:bodyPr/>
          <a:lstStyle/>
          <a:p>
            <a:pPr eaLnBrk="1" hangingPunct="1"/>
            <a:r>
              <a:rPr lang="fr-BE" sz="2800" i="1" u="sng" dirty="0" smtClean="0"/>
              <a:t>Le fonctionnaire de police mandaté : </a:t>
            </a:r>
          </a:p>
          <a:p>
            <a:pPr eaLnBrk="1" hangingPunct="1">
              <a:buFontTx/>
              <a:buNone/>
            </a:pPr>
            <a:endParaRPr lang="fr-BE" sz="2400" i="1" dirty="0" smtClean="0"/>
          </a:p>
          <a:p>
            <a:pPr eaLnBrk="1" hangingPunct="1">
              <a:buFontTx/>
              <a:buNone/>
            </a:pPr>
            <a:r>
              <a:rPr lang="fr-BE" sz="2400" dirty="0" smtClean="0"/>
              <a:t>    Le rôle du fonctionnaire de police mandaté est d’accompagner le PLP. En cette qualité, il est chargé de contrôler le fonctionnement du PLP ainsi que de suivre et évaluer l’échange d’informations entre la police et les citoyens. Il s’agit de l’Inspecteur Principal </a:t>
            </a:r>
            <a:r>
              <a:rPr lang="fr-BE" sz="2400" dirty="0" smtClean="0"/>
              <a:t>VANDEKERKOVE.</a:t>
            </a:r>
            <a:endParaRPr lang="fr-BE" sz="24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ogo plp"/>
          <p:cNvPicPr>
            <a:picLocks noChangeAspect="1" noChangeArrowheads="1"/>
          </p:cNvPicPr>
          <p:nvPr/>
        </p:nvPicPr>
        <p:blipFill>
          <a:blip r:embed="rId3" cstate="print"/>
          <a:srcRect/>
          <a:stretch>
            <a:fillRect/>
          </a:stretch>
        </p:blipFill>
        <p:spPr bwMode="auto">
          <a:xfrm>
            <a:off x="7164388" y="260350"/>
            <a:ext cx="1485900" cy="1485900"/>
          </a:xfrm>
          <a:prstGeom prst="rect">
            <a:avLst/>
          </a:prstGeom>
          <a:noFill/>
          <a:ln w="9525">
            <a:noFill/>
            <a:miter lim="800000"/>
            <a:headEnd/>
            <a:tailEnd/>
          </a:ln>
        </p:spPr>
      </p:pic>
      <p:pic>
        <p:nvPicPr>
          <p:cNvPr id="26627" name="Picture 3" descr="Nouvelle image"/>
          <p:cNvPicPr preferRelativeResize="0">
            <a:picLocks noChangeArrowheads="1"/>
          </p:cNvPicPr>
          <p:nvPr/>
        </p:nvPicPr>
        <p:blipFill>
          <a:blip r:embed="rId4" cstate="print"/>
          <a:srcRect/>
          <a:stretch>
            <a:fillRect/>
          </a:stretch>
        </p:blipFill>
        <p:spPr bwMode="auto">
          <a:xfrm>
            <a:off x="468313" y="260350"/>
            <a:ext cx="1655762" cy="1368425"/>
          </a:xfrm>
          <a:prstGeom prst="rect">
            <a:avLst/>
          </a:prstGeom>
          <a:noFill/>
          <a:ln w="9525">
            <a:noFill/>
            <a:miter lim="800000"/>
            <a:headEnd/>
            <a:tailEnd/>
          </a:ln>
        </p:spPr>
      </p:pic>
      <p:sp>
        <p:nvSpPr>
          <p:cNvPr id="26628" name="Rectangle 4"/>
          <p:cNvSpPr>
            <a:spLocks noGrp="1" noChangeArrowheads="1"/>
          </p:cNvSpPr>
          <p:nvPr>
            <p:ph type="title"/>
          </p:nvPr>
        </p:nvSpPr>
        <p:spPr>
          <a:xfrm>
            <a:off x="468313" y="620713"/>
            <a:ext cx="8229600" cy="1143000"/>
          </a:xfrm>
        </p:spPr>
        <p:txBody>
          <a:bodyPr/>
          <a:lstStyle/>
          <a:p>
            <a:r>
              <a:rPr lang="fr-BE" sz="3600" dirty="0"/>
              <a:t>Acteurs du PLP </a:t>
            </a:r>
            <a:r>
              <a:rPr lang="fr-BE" sz="3600" dirty="0" smtClean="0"/>
              <a:t>(4)</a:t>
            </a:r>
            <a:endParaRPr lang="fr-FR" sz="3600" dirty="0"/>
          </a:p>
        </p:txBody>
      </p:sp>
      <p:sp>
        <p:nvSpPr>
          <p:cNvPr id="26629" name="Rectangle 5"/>
          <p:cNvSpPr>
            <a:spLocks noGrp="1" noChangeArrowheads="1"/>
          </p:cNvSpPr>
          <p:nvPr>
            <p:ph type="body" idx="1"/>
          </p:nvPr>
        </p:nvSpPr>
        <p:spPr>
          <a:xfrm>
            <a:off x="571472" y="1714488"/>
            <a:ext cx="8229600" cy="4525962"/>
          </a:xfrm>
        </p:spPr>
        <p:txBody>
          <a:bodyPr/>
          <a:lstStyle/>
          <a:p>
            <a:r>
              <a:rPr lang="fr-BE" sz="2800" i="1" dirty="0"/>
              <a:t>Le </a:t>
            </a:r>
            <a:r>
              <a:rPr lang="fr-BE" sz="2800" i="1" dirty="0" smtClean="0"/>
              <a:t>Comité de Pilotage </a:t>
            </a:r>
            <a:r>
              <a:rPr lang="fr-BE" sz="2800" i="1" dirty="0"/>
              <a:t>: </a:t>
            </a:r>
          </a:p>
          <a:p>
            <a:pPr>
              <a:buFontTx/>
              <a:buNone/>
            </a:pPr>
            <a:endParaRPr lang="fr-BE" sz="2000" i="1" dirty="0" smtClean="0"/>
          </a:p>
          <a:p>
            <a:pPr>
              <a:buFontTx/>
              <a:buNone/>
            </a:pPr>
            <a:r>
              <a:rPr lang="fr-BE" sz="2000" i="1" dirty="0"/>
              <a:t>	</a:t>
            </a:r>
            <a:r>
              <a:rPr lang="fr-BE" sz="2000" i="1" dirty="0" smtClean="0"/>
              <a:t>Chaque mois, ce Comité se rassemble afin de faire évoluer le PLP </a:t>
            </a:r>
            <a:r>
              <a:rPr lang="fr-BE" sz="2000" i="1" dirty="0" smtClean="0"/>
              <a:t>d’</a:t>
            </a:r>
            <a:r>
              <a:rPr lang="fr-BE" sz="2000" i="1" dirty="0" err="1" smtClean="0"/>
              <a:t>Estaimpuis</a:t>
            </a:r>
            <a:r>
              <a:rPr lang="fr-BE" sz="2000" i="1" dirty="0" smtClean="0"/>
              <a:t> </a:t>
            </a:r>
            <a:r>
              <a:rPr lang="fr-BE" sz="2000" i="1" dirty="0" smtClean="0"/>
              <a:t>Village</a:t>
            </a:r>
            <a:endParaRPr lang="fr-BE" sz="2000" i="1" dirty="0" smtClean="0"/>
          </a:p>
          <a:p>
            <a:pPr>
              <a:buFontTx/>
              <a:buNone/>
            </a:pPr>
            <a:r>
              <a:rPr lang="fr-BE" sz="2000" i="1" dirty="0" smtClean="0"/>
              <a:t>     Ce groupe de Pilotage est composé des personnes suivantes :</a:t>
            </a:r>
          </a:p>
          <a:p>
            <a:pPr>
              <a:buFontTx/>
              <a:buChar char="-"/>
            </a:pPr>
            <a:r>
              <a:rPr lang="fr-BE" sz="1400" i="1" dirty="0" smtClean="0"/>
              <a:t>Magali DELEERSNYDER, </a:t>
            </a:r>
            <a:r>
              <a:rPr lang="fr-BE" sz="1400" i="1" dirty="0" smtClean="0"/>
              <a:t>Coordinatrice</a:t>
            </a:r>
            <a:endParaRPr lang="fr-BE" sz="1400" i="1" dirty="0" smtClean="0"/>
          </a:p>
          <a:p>
            <a:pPr>
              <a:buFontTx/>
              <a:buChar char="-"/>
            </a:pPr>
            <a:r>
              <a:rPr lang="fr-BE" sz="1400" i="1" dirty="0" smtClean="0"/>
              <a:t>Karl VALLEE, Co-coordinateur </a:t>
            </a:r>
            <a:r>
              <a:rPr lang="fr-BE" sz="1400" i="1" dirty="0" smtClean="0"/>
              <a:t>secteur Centre</a:t>
            </a:r>
          </a:p>
          <a:p>
            <a:pPr>
              <a:buFontTx/>
              <a:buChar char="-"/>
            </a:pPr>
            <a:r>
              <a:rPr lang="fr-BE" sz="1400" i="1" dirty="0" smtClean="0"/>
              <a:t>Joëlle DELMEULE, Co-coordinatrice secteur Nord</a:t>
            </a:r>
          </a:p>
          <a:p>
            <a:pPr>
              <a:buFontTx/>
              <a:buChar char="-"/>
            </a:pPr>
            <a:r>
              <a:rPr lang="fr-BE" sz="1400" i="1" dirty="0" smtClean="0"/>
              <a:t>André LIBBRECHT, Co-coordinateur secteur Sud</a:t>
            </a:r>
          </a:p>
          <a:p>
            <a:pPr>
              <a:buFontTx/>
              <a:buChar char="-"/>
            </a:pPr>
            <a:r>
              <a:rPr lang="fr-BE" sz="1400" i="1" dirty="0" smtClean="0"/>
              <a:t>Eddy VERCLEVEN, </a:t>
            </a:r>
            <a:r>
              <a:rPr lang="fr-BE" sz="1400" i="1" dirty="0" smtClean="0"/>
              <a:t>(publications)</a:t>
            </a:r>
            <a:endParaRPr lang="fr-BE" sz="1400" i="1" dirty="0" smtClean="0"/>
          </a:p>
          <a:p>
            <a:pPr>
              <a:buFontTx/>
              <a:buChar char="-"/>
            </a:pPr>
            <a:r>
              <a:rPr lang="fr-BE" sz="1400" i="1" dirty="0" smtClean="0"/>
              <a:t>Mr Daniel SENESAEL, Député-Bourgmestre pour l’Entité d’</a:t>
            </a:r>
            <a:r>
              <a:rPr lang="fr-BE" sz="1400" i="1" dirty="0" err="1" smtClean="0"/>
              <a:t>Estaimpuis</a:t>
            </a:r>
            <a:endParaRPr lang="fr-BE" sz="1400" i="1" dirty="0" smtClean="0"/>
          </a:p>
          <a:p>
            <a:pPr>
              <a:buFontTx/>
              <a:buChar char="-"/>
            </a:pPr>
            <a:r>
              <a:rPr lang="fr-BE" sz="1400" i="1" dirty="0" smtClean="0"/>
              <a:t>Kévin DUVINAGE, attaché au cabinet du Bourgmestre</a:t>
            </a:r>
          </a:p>
          <a:p>
            <a:pPr>
              <a:buFontTx/>
              <a:buChar char="-"/>
            </a:pPr>
            <a:r>
              <a:rPr lang="fr-BE" sz="1400" i="1" dirty="0" smtClean="0"/>
              <a:t>Georges </a:t>
            </a:r>
            <a:r>
              <a:rPr lang="fr-BE" sz="1400" i="1" dirty="0" smtClean="0"/>
              <a:t>VANDEKERKOVE, </a:t>
            </a:r>
            <a:r>
              <a:rPr lang="fr-BE" sz="1400" i="1" dirty="0" smtClean="0"/>
              <a:t>Inspecteur Principal, Agent </a:t>
            </a:r>
            <a:r>
              <a:rPr lang="fr-BE" sz="1400" i="1" dirty="0" smtClean="0"/>
              <a:t>de quartier pour le village d’</a:t>
            </a:r>
            <a:r>
              <a:rPr lang="fr-BE" sz="1400" i="1" dirty="0" err="1" smtClean="0"/>
              <a:t>Estaimpuis</a:t>
            </a:r>
            <a:endParaRPr lang="fr-BE" sz="1400" i="1" dirty="0" smtClean="0"/>
          </a:p>
          <a:p>
            <a:pPr>
              <a:buFontTx/>
              <a:buChar char="-"/>
            </a:pPr>
            <a:endParaRPr lang="fr-BE" sz="2000" i="1" dirty="0" smtClean="0"/>
          </a:p>
          <a:p>
            <a:pPr>
              <a:buFontTx/>
              <a:buChar char="-"/>
            </a:pPr>
            <a:endParaRPr lang="fr-BE" sz="2000" i="1" dirty="0" smtClean="0"/>
          </a:p>
          <a:p>
            <a:pPr>
              <a:buFontTx/>
              <a:buNone/>
            </a:pPr>
            <a:r>
              <a:rPr lang="fr-BE" sz="2000" i="1" dirty="0" smtClean="0"/>
              <a:t>   </a:t>
            </a:r>
            <a:endParaRPr lang="fr-BE"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570</Words>
  <Application>Microsoft Office PowerPoint</Application>
  <PresentationFormat>On-screen Show (4:3)</PresentationFormat>
  <Paragraphs>126</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Modèle par défaut</vt:lpstr>
      <vt:lpstr>Slide 1</vt:lpstr>
      <vt:lpstr>Partenariat Local de Prévention        ESTAIMPUIS VILLAGE</vt:lpstr>
      <vt:lpstr>Slide 3</vt:lpstr>
      <vt:lpstr>Le PLP en quelques mots</vt:lpstr>
      <vt:lpstr>Objectifs du PLP</vt:lpstr>
      <vt:lpstr>Acteurs du PLP (1)</vt:lpstr>
      <vt:lpstr>Acteurs du PLP (2)</vt:lpstr>
      <vt:lpstr>Acteurs du PLP (3)</vt:lpstr>
      <vt:lpstr>Acteurs du PLP (4)</vt:lpstr>
      <vt:lpstr>Fonctionnement du PLP (1)</vt:lpstr>
      <vt:lpstr>Fonctionnement du PLP (2)</vt:lpstr>
      <vt:lpstr>Fonctionnement du PLP (3)</vt:lpstr>
      <vt:lpstr>Aspect financier</vt:lpstr>
      <vt:lpstr>Moyens de communication  et d’information (1)</vt:lpstr>
      <vt:lpstr>Moyens de communication  et d’information (2)</vt:lpstr>
      <vt:lpstr>Moyens de communication  et d’information (3)</vt:lpstr>
      <vt:lpstr>Moyens de communication  et d’information (4)</vt:lpstr>
      <vt:lpstr>VALESMS - Vols</vt:lpstr>
      <vt:lpstr>VALESMS - Evènements</vt:lpstr>
      <vt:lpstr>VALESMS - Prévention</vt:lpstr>
      <vt:lpstr>VALESMS Info, traitement,vérification, feedback </vt:lpstr>
      <vt:lpstr>VALESMS - accueil</vt:lpstr>
      <vt:lpstr> Transfert, échange d’infos entre PLP</vt:lpstr>
      <vt:lpstr>Périmètre du 01/09/14 au 20/04/2015</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Partenariat Local de Prévention Estaimpuis Centre-Saclet</dc:title>
  <dc:creator>duvkev</dc:creator>
  <cp:lastModifiedBy>p4420924</cp:lastModifiedBy>
  <cp:revision>32</cp:revision>
  <dcterms:created xsi:type="dcterms:W3CDTF">2015-02-23T09:55:58Z</dcterms:created>
  <dcterms:modified xsi:type="dcterms:W3CDTF">2016-08-31T16:28:09Z</dcterms:modified>
</cp:coreProperties>
</file>